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9"/>
  </p:notesMasterIdLst>
  <p:handoutMasterIdLst>
    <p:handoutMasterId r:id="rId20"/>
  </p:handoutMasterIdLst>
  <p:sldIdLst>
    <p:sldId id="341" r:id="rId2"/>
    <p:sldId id="342" r:id="rId3"/>
    <p:sldId id="343" r:id="rId4"/>
    <p:sldId id="344" r:id="rId5"/>
    <p:sldId id="345" r:id="rId6"/>
    <p:sldId id="346" r:id="rId7"/>
    <p:sldId id="347" r:id="rId8"/>
    <p:sldId id="348" r:id="rId9"/>
    <p:sldId id="349" r:id="rId10"/>
    <p:sldId id="350" r:id="rId11"/>
    <p:sldId id="351" r:id="rId12"/>
    <p:sldId id="352" r:id="rId13"/>
    <p:sldId id="353" r:id="rId14"/>
    <p:sldId id="354" r:id="rId15"/>
    <p:sldId id="355" r:id="rId16"/>
    <p:sldId id="356" r:id="rId17"/>
    <p:sldId id="357" r:id="rId18"/>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96CCEE"/>
    <a:srgbClr val="72BBE8"/>
    <a:srgbClr val="1E7FB8"/>
    <a:srgbClr val="C4DAF4"/>
    <a:srgbClr val="4189DD"/>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5" autoAdjust="0"/>
    <p:restoredTop sz="81559" autoAdjust="0"/>
  </p:normalViewPr>
  <p:slideViewPr>
    <p:cSldViewPr snapToGrid="0">
      <p:cViewPr varScale="1">
        <p:scale>
          <a:sx n="67" d="100"/>
          <a:sy n="67" d="100"/>
        </p:scale>
        <p:origin x="-102" y="-390"/>
      </p:cViewPr>
      <p:guideLst>
        <p:guide orient="horz" pos="2381"/>
        <p:guide pos="3368"/>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A3D02D4D-C13C-4B4B-B5C7-0ECCFE4C82AB}" type="datetime3">
              <a:rPr lang="en-GB"/>
              <a:pPr/>
              <a:t>18 March, 2015</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0F073B4A-5894-4420-9BAF-46D84361DF27}" type="slidenum">
              <a:rPr lang="en-GB"/>
              <a:pPr/>
              <a:t>‹#›</a:t>
            </a:fld>
            <a:endParaRPr lang="en-GB"/>
          </a:p>
        </p:txBody>
      </p:sp>
    </p:spTree>
    <p:extLst>
      <p:ext uri="{BB962C8B-B14F-4D97-AF65-F5344CB8AC3E}">
        <p14:creationId xmlns:p14="http://schemas.microsoft.com/office/powerpoint/2010/main" val="42030337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C38983FE-AA42-42BC-8300-887CB1302006}" type="datetime3">
              <a:rPr lang="en-GB"/>
              <a:pPr/>
              <a:t>18 March, 2015</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A39B3735-D597-4C54-822D-6526A42285A5}" type="slidenum">
              <a:rPr lang="en-GB"/>
              <a:pPr/>
              <a:t>‹#›</a:t>
            </a:fld>
            <a:endParaRPr lang="en-GB"/>
          </a:p>
        </p:txBody>
      </p:sp>
    </p:spTree>
    <p:extLst>
      <p:ext uri="{BB962C8B-B14F-4D97-AF65-F5344CB8AC3E}">
        <p14:creationId xmlns:p14="http://schemas.microsoft.com/office/powerpoint/2010/main" val="802336896"/>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1</a:t>
            </a:fld>
            <a:endParaRPr lang="en-GB"/>
          </a:p>
        </p:txBody>
      </p:sp>
    </p:spTree>
    <p:extLst>
      <p:ext uri="{BB962C8B-B14F-4D97-AF65-F5344CB8AC3E}">
        <p14:creationId xmlns:p14="http://schemas.microsoft.com/office/powerpoint/2010/main" val="23026798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a:latin typeface="Calibri" panose="020F0502020204030204" pitchFamily="34" charset="0"/>
                <a:cs typeface="Calibri" panose="020F0502020204030204" pitchFamily="34" charset="0"/>
              </a:rPr>
              <a:t>Taken from:  </a:t>
            </a:r>
            <a:endParaRPr lang="en-GB" sz="1100" b="0" dirty="0">
              <a:latin typeface="Calibri" panose="020F0502020204030204" pitchFamily="34" charset="0"/>
              <a:cs typeface="Calibri" panose="020F0502020204030204" pitchFamily="34" charset="0"/>
            </a:endParaRPr>
          </a:p>
          <a:p>
            <a:pPr algn="l"/>
            <a:r>
              <a:rPr lang="en-GB" sz="1100" b="0" dirty="0">
                <a:latin typeface="Calibri" panose="020F0502020204030204" pitchFamily="34" charset="0"/>
                <a:cs typeface="Calibri" panose="020F0502020204030204" pitchFamily="34" charset="0"/>
              </a:rPr>
              <a:t>Field Situation: </a:t>
            </a:r>
          </a:p>
          <a:p>
            <a:pPr algn="l"/>
            <a:r>
              <a:rPr lang="en-US" sz="1100" b="0" dirty="0">
                <a:latin typeface="Calibri" panose="020F0502020204030204" pitchFamily="34" charset="0"/>
                <a:cs typeface="Calibri" panose="020F0502020204030204" pitchFamily="34" charset="0"/>
              </a:rPr>
              <a:t>How to conduct safe and dignified burial </a:t>
            </a:r>
          </a:p>
          <a:p>
            <a:pPr algn="l"/>
            <a:r>
              <a:rPr lang="en-US" sz="1100" b="0" dirty="0">
                <a:latin typeface="Calibri" panose="020F0502020204030204" pitchFamily="34" charset="0"/>
                <a:cs typeface="Calibri" panose="020F0502020204030204" pitchFamily="34" charset="0"/>
              </a:rPr>
              <a:t>of a patient who has died from suspected or confirmed Ebola virus </a:t>
            </a:r>
            <a:r>
              <a:rPr lang="en-US" sz="1100" b="1" dirty="0">
                <a:latin typeface="Calibri" panose="020F0502020204030204" pitchFamily="34" charset="0"/>
                <a:cs typeface="Calibri" panose="020F0502020204030204" pitchFamily="34" charset="0"/>
              </a:rPr>
              <a:t>disease </a:t>
            </a:r>
            <a:endParaRPr lang="en-US" sz="1100" dirty="0">
              <a:latin typeface="Calibri" panose="020F0502020204030204" pitchFamily="34" charset="0"/>
              <a:cs typeface="Calibri" panose="020F0502020204030204" pitchFamily="34" charset="0"/>
            </a:endParaRPr>
          </a:p>
          <a:p>
            <a:pPr algn="l" defTabSz="904649">
              <a:defRPr/>
            </a:pPr>
            <a:endParaRPr lang="en-US" sz="1100" dirty="0">
              <a:latin typeface="Calibri" panose="020F0502020204030204" pitchFamily="34" charset="0"/>
              <a:cs typeface="Calibri" panose="020F0502020204030204" pitchFamily="34" charset="0"/>
            </a:endParaRPr>
          </a:p>
          <a:p>
            <a:pPr algn="l" defTabSz="904649">
              <a:defRPr/>
            </a:pPr>
            <a:r>
              <a:rPr lang="en-US" sz="1100" dirty="0">
                <a:latin typeface="Calibri" panose="020F0502020204030204" pitchFamily="34" charset="0"/>
                <a:cs typeface="Calibri" panose="020F0502020204030204" pitchFamily="34" charset="0"/>
              </a:rPr>
              <a:t>“The burial process is very sensitive for the family and the community and can be the source of trouble or even open conflict. Before starting any procedure the family must be fully informed about the dignified burial process and their religious and personal rights to show respect for the deceased. Ensure that the formal agreement of the family has been given before starting the burial. </a:t>
            </a:r>
            <a:r>
              <a:rPr lang="en-US" sz="1100" b="1" dirty="0">
                <a:latin typeface="Calibri" panose="020F0502020204030204" pitchFamily="34" charset="0"/>
                <a:cs typeface="Calibri" panose="020F0502020204030204" pitchFamily="34" charset="0"/>
              </a:rPr>
              <a:t>No burial should begin until family agreement has been obtained. “</a:t>
            </a:r>
            <a:endParaRPr lang="en-US" sz="1100" dirty="0">
              <a:latin typeface="Calibri" panose="020F0502020204030204" pitchFamily="34" charset="0"/>
              <a:cs typeface="Calibri" panose="020F0502020204030204" pitchFamily="34" charset="0"/>
            </a:endParaRPr>
          </a:p>
          <a:p>
            <a:pPr algn="l"/>
            <a:endParaRPr lang="en-GB"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53E32726-1341-45CF-B444-D44409685443}" type="slidenum">
              <a:rPr lang="en-GB" smtClean="0"/>
              <a:pPr/>
              <a:t>10</a:t>
            </a:fld>
            <a:endParaRPr lang="en-GB"/>
          </a:p>
        </p:txBody>
      </p:sp>
    </p:spTree>
    <p:extLst>
      <p:ext uri="{BB962C8B-B14F-4D97-AF65-F5344CB8AC3E}">
        <p14:creationId xmlns:p14="http://schemas.microsoft.com/office/powerpoint/2010/main" val="2839711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11</a:t>
            </a:fld>
            <a:endParaRPr lang="en-GB"/>
          </a:p>
        </p:txBody>
      </p:sp>
    </p:spTree>
    <p:extLst>
      <p:ext uri="{BB962C8B-B14F-4D97-AF65-F5344CB8AC3E}">
        <p14:creationId xmlns:p14="http://schemas.microsoft.com/office/powerpoint/2010/main" val="90533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12</a:t>
            </a:fld>
            <a:endParaRPr lang="en-GB"/>
          </a:p>
        </p:txBody>
      </p:sp>
    </p:spTree>
    <p:extLst>
      <p:ext uri="{BB962C8B-B14F-4D97-AF65-F5344CB8AC3E}">
        <p14:creationId xmlns:p14="http://schemas.microsoft.com/office/powerpoint/2010/main" val="24196883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13</a:t>
            </a:fld>
            <a:endParaRPr lang="en-GB"/>
          </a:p>
        </p:txBody>
      </p:sp>
    </p:spTree>
    <p:extLst>
      <p:ext uri="{BB962C8B-B14F-4D97-AF65-F5344CB8AC3E}">
        <p14:creationId xmlns:p14="http://schemas.microsoft.com/office/powerpoint/2010/main" val="4055921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14</a:t>
            </a:fld>
            <a:endParaRPr lang="en-GB"/>
          </a:p>
        </p:txBody>
      </p:sp>
    </p:spTree>
    <p:extLst>
      <p:ext uri="{BB962C8B-B14F-4D97-AF65-F5344CB8AC3E}">
        <p14:creationId xmlns:p14="http://schemas.microsoft.com/office/powerpoint/2010/main" val="2885161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15</a:t>
            </a:fld>
            <a:endParaRPr lang="en-GB"/>
          </a:p>
        </p:txBody>
      </p:sp>
    </p:spTree>
    <p:extLst>
      <p:ext uri="{BB962C8B-B14F-4D97-AF65-F5344CB8AC3E}">
        <p14:creationId xmlns:p14="http://schemas.microsoft.com/office/powerpoint/2010/main" val="36303477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16</a:t>
            </a:fld>
            <a:endParaRPr lang="en-GB"/>
          </a:p>
        </p:txBody>
      </p:sp>
    </p:spTree>
    <p:extLst>
      <p:ext uri="{BB962C8B-B14F-4D97-AF65-F5344CB8AC3E}">
        <p14:creationId xmlns:p14="http://schemas.microsoft.com/office/powerpoint/2010/main" val="4071441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17</a:t>
            </a:fld>
            <a:endParaRPr lang="en-GB"/>
          </a:p>
        </p:txBody>
      </p:sp>
    </p:spTree>
    <p:extLst>
      <p:ext uri="{BB962C8B-B14F-4D97-AF65-F5344CB8AC3E}">
        <p14:creationId xmlns:p14="http://schemas.microsoft.com/office/powerpoint/2010/main" val="2234093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smtClean="0">
                <a:latin typeface="Calibri" panose="020F0502020204030204" pitchFamily="34" charset="0"/>
                <a:cs typeface="Calibri" panose="020F0502020204030204" pitchFamily="34" charset="0"/>
              </a:rPr>
              <a:t>This session is NOT an instruction on how to conduct safe burials.  This is </a:t>
            </a:r>
            <a:r>
              <a:rPr lang="en-US" sz="1100" dirty="0" err="1" smtClean="0">
                <a:latin typeface="Calibri" panose="020F0502020204030204" pitchFamily="34" charset="0"/>
                <a:cs typeface="Calibri" panose="020F0502020204030204" pitchFamily="34" charset="0"/>
              </a:rPr>
              <a:t>specialised</a:t>
            </a:r>
            <a:r>
              <a:rPr lang="en-US" sz="1100" dirty="0" smtClean="0">
                <a:latin typeface="Calibri" panose="020F0502020204030204" pitchFamily="34" charset="0"/>
                <a:cs typeface="Calibri" panose="020F0502020204030204" pitchFamily="34" charset="0"/>
              </a:rPr>
              <a:t> training undertaken</a:t>
            </a:r>
            <a:r>
              <a:rPr lang="en-US" sz="1100" baseline="0" dirty="0" smtClean="0">
                <a:latin typeface="Calibri" panose="020F0502020204030204" pitchFamily="34" charset="0"/>
                <a:cs typeface="Calibri" panose="020F0502020204030204" pitchFamily="34" charset="0"/>
              </a:rPr>
              <a:t> by teams.</a:t>
            </a:r>
          </a:p>
          <a:p>
            <a:pPr algn="l"/>
            <a:endParaRPr lang="en-US" sz="1100" baseline="0" dirty="0" smtClean="0">
              <a:latin typeface="Calibri" panose="020F0502020204030204" pitchFamily="34" charset="0"/>
              <a:cs typeface="Calibri" panose="020F0502020204030204" pitchFamily="34" charset="0"/>
            </a:endParaRPr>
          </a:p>
          <a:p>
            <a:pPr algn="l"/>
            <a:r>
              <a:rPr lang="en-US" sz="1100" baseline="0" dirty="0" smtClean="0">
                <a:latin typeface="Calibri" panose="020F0502020204030204" pitchFamily="34" charset="0"/>
                <a:cs typeface="Calibri" panose="020F0502020204030204" pitchFamily="34" charset="0"/>
              </a:rPr>
              <a:t>Rather it is an opportunity to look at the key messages relating to burials and to see how these messages relate to other topics already discussed and explored.</a:t>
            </a:r>
            <a:endParaRPr lang="en-US"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53E32726-1341-45CF-B444-D44409685443}" type="slidenum">
              <a:rPr lang="en-GB" smtClean="0"/>
              <a:pPr/>
              <a:t>2</a:t>
            </a:fld>
            <a:endParaRPr lang="en-GB"/>
          </a:p>
        </p:txBody>
      </p:sp>
    </p:spTree>
    <p:extLst>
      <p:ext uri="{BB962C8B-B14F-4D97-AF65-F5344CB8AC3E}">
        <p14:creationId xmlns:p14="http://schemas.microsoft.com/office/powerpoint/2010/main" val="1203665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a:latin typeface="Calibri" panose="020F0502020204030204" pitchFamily="34" charset="0"/>
                <a:cs typeface="Calibri" panose="020F0502020204030204" pitchFamily="34" charset="0"/>
              </a:rPr>
              <a:t>This slide shows the four pillars to the Global Ebola Response.</a:t>
            </a:r>
          </a:p>
          <a:p>
            <a:pPr algn="l"/>
            <a:r>
              <a:rPr lang="en-US" sz="1100" dirty="0">
                <a:latin typeface="Calibri" panose="020F0502020204030204" pitchFamily="34" charset="0"/>
                <a:cs typeface="Calibri" panose="020F0502020204030204" pitchFamily="34" charset="0"/>
              </a:rPr>
              <a:t>Safe and dignified burials is the third of the four critical pillar of the response.</a:t>
            </a:r>
          </a:p>
          <a:p>
            <a:pPr algn="l"/>
            <a:endParaRPr lang="en-US" sz="1100" dirty="0">
              <a:latin typeface="Calibri" panose="020F0502020204030204" pitchFamily="34" charset="0"/>
              <a:cs typeface="Calibri" panose="020F0502020204030204" pitchFamily="34" charset="0"/>
            </a:endParaRPr>
          </a:p>
          <a:p>
            <a:pPr algn="l"/>
            <a:r>
              <a:rPr lang="en-US" sz="1100" dirty="0">
                <a:latin typeface="Calibri" panose="020F0502020204030204" pitchFamily="34" charset="0"/>
                <a:cs typeface="Calibri" panose="020F0502020204030204" pitchFamily="34" charset="0"/>
              </a:rPr>
              <a:t>(Facilitator can also explain/remind the structure of the Global Ebola Response if needed)</a:t>
            </a:r>
          </a:p>
          <a:p>
            <a:pPr algn="l"/>
            <a:endParaRPr lang="en-US" sz="1100" dirty="0">
              <a:latin typeface="Calibri" panose="020F0502020204030204" pitchFamily="34" charset="0"/>
              <a:cs typeface="Calibri" panose="020F0502020204030204" pitchFamily="34" charset="0"/>
            </a:endParaRPr>
          </a:p>
          <a:p>
            <a:pPr algn="l"/>
            <a:r>
              <a:rPr lang="en-US" sz="1100" dirty="0">
                <a:latin typeface="Calibri" panose="020F0502020204030204" pitchFamily="34" charset="0"/>
                <a:cs typeface="Calibri" panose="020F0502020204030204" pitchFamily="34" charset="0"/>
              </a:rPr>
              <a:t>National governments are the leaders of the Ebola Response in the affected countries.  </a:t>
            </a:r>
          </a:p>
          <a:p>
            <a:pPr algn="l"/>
            <a:endParaRPr lang="en-US" sz="1100" dirty="0">
              <a:latin typeface="Calibri" panose="020F0502020204030204" pitchFamily="34" charset="0"/>
              <a:cs typeface="Calibri" panose="020F0502020204030204" pitchFamily="34" charset="0"/>
            </a:endParaRPr>
          </a:p>
          <a:p>
            <a:pPr algn="l"/>
            <a:r>
              <a:rPr lang="en-US" sz="1100" dirty="0">
                <a:latin typeface="Calibri" panose="020F0502020204030204" pitchFamily="34" charset="0"/>
                <a:cs typeface="Calibri" panose="020F0502020204030204" pitchFamily="34" charset="0"/>
              </a:rPr>
              <a:t>WHO provides technical leadership and operational support in health to governments and partners for Ebola control efforts.</a:t>
            </a:r>
          </a:p>
          <a:p>
            <a:pPr algn="l"/>
            <a:endParaRPr lang="en-US" sz="1100" dirty="0">
              <a:latin typeface="Calibri" panose="020F0502020204030204" pitchFamily="34" charset="0"/>
              <a:cs typeface="Calibri" panose="020F0502020204030204" pitchFamily="34" charset="0"/>
            </a:endParaRPr>
          </a:p>
          <a:p>
            <a:pPr algn="l"/>
            <a:r>
              <a:rPr lang="en-US" sz="1100" dirty="0">
                <a:latin typeface="Calibri" panose="020F0502020204030204" pitchFamily="34" charset="0"/>
                <a:cs typeface="Calibri" panose="020F0502020204030204" pitchFamily="34" charset="0"/>
              </a:rPr>
              <a:t>UNMEER complements the work of governments and partners and serves as an umbrella structure for the UN.  UNMEER adopts the regional approach for coordinating the overall single UN system-wide approach in responding to Ebola.  </a:t>
            </a:r>
          </a:p>
          <a:p>
            <a:pPr algn="l"/>
            <a:endParaRPr lang="en-GB" sz="1100" dirty="0">
              <a:latin typeface="Calibri" panose="020F0502020204030204" pitchFamily="34" charset="0"/>
              <a:cs typeface="Calibri" panose="020F0502020204030204" pitchFamily="34" charset="0"/>
            </a:endParaRPr>
          </a:p>
          <a:p>
            <a:pPr algn="l"/>
            <a:endParaRPr lang="en-GB"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pPr/>
              <a:t>3</a:t>
            </a:fld>
            <a:endParaRPr lang="en-GB"/>
          </a:p>
        </p:txBody>
      </p:sp>
    </p:spTree>
    <p:extLst>
      <p:ext uri="{BB962C8B-B14F-4D97-AF65-F5344CB8AC3E}">
        <p14:creationId xmlns:p14="http://schemas.microsoft.com/office/powerpoint/2010/main" val="2982603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4</a:t>
            </a:fld>
            <a:endParaRPr lang="en-GB"/>
          </a:p>
        </p:txBody>
      </p:sp>
    </p:spTree>
    <p:extLst>
      <p:ext uri="{BB962C8B-B14F-4D97-AF65-F5344CB8AC3E}">
        <p14:creationId xmlns:p14="http://schemas.microsoft.com/office/powerpoint/2010/main" val="2825145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a:latin typeface="+mn-lt"/>
              </a:rPr>
              <a:t>During an Ebola epidemic, any unprotected handling of the bodies of infected patients who have died constitutes a biosafety hazard. </a:t>
            </a:r>
          </a:p>
          <a:p>
            <a:pPr algn="l"/>
            <a:r>
              <a:rPr lang="en-US" sz="1100" dirty="0">
                <a:latin typeface="+mn-lt"/>
              </a:rPr>
              <a:t>Bodies of dead Ebola patients contain high levels of Ebola virus</a:t>
            </a:r>
          </a:p>
          <a:p>
            <a:pPr algn="l"/>
            <a:r>
              <a:rPr lang="en-US" sz="1100" dirty="0">
                <a:latin typeface="+mn-lt"/>
              </a:rPr>
              <a:t>At least 20% of new Ebola infections occur during burials of deceased Ebola patients</a:t>
            </a:r>
          </a:p>
          <a:p>
            <a:pPr algn="l"/>
            <a:r>
              <a:rPr lang="en-US" sz="1100" dirty="0">
                <a:latin typeface="+mn-lt"/>
              </a:rPr>
              <a:t>Ebola infections occur during burials when family and community members perform religious rites</a:t>
            </a:r>
          </a:p>
          <a:p>
            <a:pPr lvl="1" algn="l"/>
            <a:r>
              <a:rPr lang="en-US" sz="1100" dirty="0">
                <a:latin typeface="+mn-lt"/>
              </a:rPr>
              <a:t>Requires directly touching </a:t>
            </a:r>
          </a:p>
          <a:p>
            <a:pPr lvl="1" algn="l"/>
            <a:r>
              <a:rPr lang="en-US" sz="1100" dirty="0">
                <a:latin typeface="+mn-lt"/>
              </a:rPr>
              <a:t>Washing the body</a:t>
            </a:r>
          </a:p>
          <a:p>
            <a:pPr lvl="1" algn="l"/>
            <a:r>
              <a:rPr lang="en-US" sz="1100" dirty="0">
                <a:latin typeface="+mn-lt"/>
              </a:rPr>
              <a:t>When family members distribute personal property of the loved one, which may be infected with the virus</a:t>
            </a:r>
          </a:p>
          <a:p>
            <a:pPr algn="l"/>
            <a:endParaRPr lang="en-US"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pPr/>
              <a:t>5</a:t>
            </a:fld>
            <a:endParaRPr lang="en-GB"/>
          </a:p>
        </p:txBody>
      </p:sp>
    </p:spTree>
    <p:extLst>
      <p:ext uri="{BB962C8B-B14F-4D97-AF65-F5344CB8AC3E}">
        <p14:creationId xmlns:p14="http://schemas.microsoft.com/office/powerpoint/2010/main" val="1387131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900426" rtl="0" fontAlgn="auto">
              <a:spcBef>
                <a:spcPts val="0"/>
              </a:spcBef>
              <a:spcAft>
                <a:spcPts val="0"/>
              </a:spcAft>
              <a:defRPr/>
            </a:pPr>
            <a:r>
              <a:rPr lang="en-US" sz="1100" dirty="0">
                <a:latin typeface="+mn-lt"/>
              </a:rPr>
              <a:t>The burial process is very sensitive for the family and the community and can be the source of community resistance or even conflict. Before starting any procedure the family must be fully informed about the dignified burial process and their </a:t>
            </a:r>
            <a:r>
              <a:rPr lang="en-US" sz="1100" dirty="0" smtClean="0">
                <a:latin typeface="+mn-lt"/>
              </a:rPr>
              <a:t>traditional and religious </a:t>
            </a:r>
            <a:r>
              <a:rPr lang="en-US" sz="1100" dirty="0">
                <a:latin typeface="+mn-lt"/>
              </a:rPr>
              <a:t>and personal rights to show respect for the deceased</a:t>
            </a:r>
            <a:endParaRPr lang="en-GB" sz="1100" dirty="0">
              <a:latin typeface="+mn-lt"/>
            </a:endParaRPr>
          </a:p>
          <a:p>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pPr/>
              <a:t>6</a:t>
            </a:fld>
            <a:endParaRPr lang="en-GB"/>
          </a:p>
        </p:txBody>
      </p:sp>
    </p:spTree>
    <p:extLst>
      <p:ext uri="{BB962C8B-B14F-4D97-AF65-F5344CB8AC3E}">
        <p14:creationId xmlns:p14="http://schemas.microsoft.com/office/powerpoint/2010/main" val="3776672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smtClean="0">
                <a:latin typeface="Calibri" panose="020F0502020204030204" pitchFamily="34" charset="0"/>
                <a:cs typeface="Calibri" panose="020F0502020204030204" pitchFamily="34" charset="0"/>
              </a:rPr>
              <a:t>Practices vary across ‘faiths’ and account has to be taken of the different rituals</a:t>
            </a:r>
            <a:r>
              <a:rPr lang="en-GB" sz="1100" baseline="0" dirty="0" smtClean="0">
                <a:latin typeface="Calibri" panose="020F0502020204030204" pitchFamily="34" charset="0"/>
                <a:cs typeface="Calibri" panose="020F0502020204030204" pitchFamily="34" charset="0"/>
              </a:rPr>
              <a:t> and requirements of different belief systems.</a:t>
            </a:r>
          </a:p>
          <a:p>
            <a:pPr algn="l"/>
            <a:endParaRPr lang="en-GB" sz="1100" baseline="0" dirty="0" smtClean="0">
              <a:latin typeface="Calibri" panose="020F0502020204030204" pitchFamily="34" charset="0"/>
              <a:cs typeface="Calibri" panose="020F0502020204030204" pitchFamily="34" charset="0"/>
            </a:endParaRPr>
          </a:p>
          <a:p>
            <a:pPr algn="l"/>
            <a:r>
              <a:rPr lang="en-GB" sz="1100" baseline="0" dirty="0" smtClean="0">
                <a:latin typeface="Calibri" panose="020F0502020204030204" pitchFamily="34" charset="0"/>
                <a:cs typeface="Calibri" panose="020F0502020204030204" pitchFamily="34" charset="0"/>
              </a:rPr>
              <a:t>Burial rites in all communities (not just in Africa) are ritualised- we have ways of commemorating the lives and deaths of family and friends.  In many countries, the preparation of bodies for cremation or burial is the work of professional funeral home workers and undertakers (</a:t>
            </a:r>
            <a:r>
              <a:rPr lang="en-GB" sz="1100" baseline="0" dirty="0" err="1" smtClean="0">
                <a:latin typeface="Calibri" panose="020F0502020204030204" pitchFamily="34" charset="0"/>
                <a:cs typeface="Calibri" panose="020F0502020204030204" pitchFamily="34" charset="0"/>
              </a:rPr>
              <a:t>ordonnateur</a:t>
            </a:r>
            <a:r>
              <a:rPr lang="en-GB" sz="1100" baseline="0" dirty="0" smtClean="0">
                <a:latin typeface="Calibri" panose="020F0502020204030204" pitchFamily="34" charset="0"/>
                <a:cs typeface="Calibri" panose="020F0502020204030204" pitchFamily="34" charset="0"/>
              </a:rPr>
              <a:t> des </a:t>
            </a:r>
            <a:r>
              <a:rPr lang="en-GB" sz="1100" baseline="0" dirty="0" err="1" smtClean="0">
                <a:latin typeface="Calibri" panose="020F0502020204030204" pitchFamily="34" charset="0"/>
                <a:cs typeface="Calibri" panose="020F0502020204030204" pitchFamily="34" charset="0"/>
              </a:rPr>
              <a:t>pompes</a:t>
            </a:r>
            <a:r>
              <a:rPr lang="en-GB" sz="1100" baseline="0" dirty="0" smtClean="0">
                <a:latin typeface="Calibri" panose="020F0502020204030204" pitchFamily="34" charset="0"/>
                <a:cs typeface="Calibri" panose="020F0502020204030204" pitchFamily="34" charset="0"/>
              </a:rPr>
              <a:t> </a:t>
            </a:r>
            <a:r>
              <a:rPr lang="en-GB" sz="1100" baseline="0" dirty="0" err="1" smtClean="0">
                <a:latin typeface="Calibri" panose="020F0502020204030204" pitchFamily="34" charset="0"/>
                <a:cs typeface="Calibri" panose="020F0502020204030204" pitchFamily="34" charset="0"/>
              </a:rPr>
              <a:t>funèbres</a:t>
            </a:r>
            <a:r>
              <a:rPr lang="en-GB" sz="1100" baseline="0" dirty="0" smtClean="0">
                <a:latin typeface="Calibri" panose="020F0502020204030204" pitchFamily="34" charset="0"/>
                <a:cs typeface="Calibri" panose="020F0502020204030204" pitchFamily="34" charset="0"/>
              </a:rPr>
              <a:t>) whereas in W Africa it is more often done by family, friends, or locals who are older or have some social significance (religious or other status).</a:t>
            </a:r>
          </a:p>
          <a:p>
            <a:pPr algn="l"/>
            <a:endParaRPr lang="en-GB" sz="1100" baseline="0" dirty="0" smtClean="0">
              <a:latin typeface="Calibri" panose="020F0502020204030204" pitchFamily="34" charset="0"/>
              <a:cs typeface="Calibri" panose="020F0502020204030204" pitchFamily="34" charset="0"/>
            </a:endParaRPr>
          </a:p>
          <a:p>
            <a:pPr algn="l"/>
            <a:r>
              <a:rPr lang="en-GB" sz="1100" baseline="0" dirty="0" smtClean="0">
                <a:latin typeface="Calibri" panose="020F0502020204030204" pitchFamily="34" charset="0"/>
                <a:cs typeface="Calibri" panose="020F0502020204030204" pitchFamily="34" charset="0"/>
              </a:rPr>
              <a:t>The direct contact with community members of course means that there are high risks of infection during the preparation of the body and the interment or cremation process.</a:t>
            </a:r>
          </a:p>
          <a:p>
            <a:pPr algn="l"/>
            <a:endParaRPr lang="en-GB"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53E32726-1341-45CF-B444-D44409685443}" type="slidenum">
              <a:rPr lang="en-GB" smtClean="0"/>
              <a:pPr/>
              <a:t>7</a:t>
            </a:fld>
            <a:endParaRPr lang="en-GB"/>
          </a:p>
        </p:txBody>
      </p:sp>
    </p:spTree>
    <p:extLst>
      <p:ext uri="{BB962C8B-B14F-4D97-AF65-F5344CB8AC3E}">
        <p14:creationId xmlns:p14="http://schemas.microsoft.com/office/powerpoint/2010/main" val="3940634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dirty="0" smtClean="0">
                <a:latin typeface="Calibri" panose="020F0502020204030204" pitchFamily="34" charset="0"/>
                <a:cs typeface="Calibri" panose="020F0502020204030204" pitchFamily="34" charset="0"/>
              </a:rPr>
              <a:t>Since</a:t>
            </a:r>
            <a:r>
              <a:rPr lang="en-US" sz="1100" baseline="0" dirty="0" smtClean="0">
                <a:latin typeface="Calibri" panose="020F0502020204030204" pitchFamily="34" charset="0"/>
                <a:cs typeface="Calibri" panose="020F0502020204030204" pitchFamily="34" charset="0"/>
              </a:rPr>
              <a:t> September</a:t>
            </a:r>
            <a:r>
              <a:rPr lang="en-US" sz="1100" dirty="0" smtClean="0">
                <a:latin typeface="Calibri" panose="020F0502020204030204" pitchFamily="34" charset="0"/>
                <a:cs typeface="Calibri" panose="020F0502020204030204" pitchFamily="34" charset="0"/>
              </a:rPr>
              <a:t> </a:t>
            </a:r>
            <a:r>
              <a:rPr lang="en-US" sz="1100" dirty="0">
                <a:latin typeface="Calibri" panose="020F0502020204030204" pitchFamily="34" charset="0"/>
                <a:cs typeface="Calibri" panose="020F0502020204030204" pitchFamily="34" charset="0"/>
              </a:rPr>
              <a:t>2014, </a:t>
            </a:r>
            <a:r>
              <a:rPr lang="en-US" sz="1100" dirty="0" smtClean="0">
                <a:latin typeface="Calibri" panose="020F0502020204030204" pitchFamily="34" charset="0"/>
                <a:cs typeface="Calibri" panose="020F0502020204030204" pitchFamily="34" charset="0"/>
              </a:rPr>
              <a:t>a protocol </a:t>
            </a:r>
            <a:r>
              <a:rPr lang="en-US" sz="1100" dirty="0">
                <a:latin typeface="Calibri" panose="020F0502020204030204" pitchFamily="34" charset="0"/>
                <a:cs typeface="Calibri" panose="020F0502020204030204" pitchFamily="34" charset="0"/>
              </a:rPr>
              <a:t>on safe and dignified </a:t>
            </a:r>
            <a:r>
              <a:rPr lang="en-US" sz="1100" dirty="0" smtClean="0">
                <a:latin typeface="Calibri" panose="020F0502020204030204" pitchFamily="34" charset="0"/>
                <a:cs typeface="Calibri" panose="020F0502020204030204" pitchFamily="34" charset="0"/>
              </a:rPr>
              <a:t>burial was developed</a:t>
            </a:r>
            <a:r>
              <a:rPr lang="en-US" sz="1100" baseline="0" dirty="0" smtClean="0">
                <a:latin typeface="Calibri" panose="020F0502020204030204" pitchFamily="34" charset="0"/>
                <a:cs typeface="Calibri" panose="020F0502020204030204" pitchFamily="34" charset="0"/>
              </a:rPr>
              <a:t> </a:t>
            </a:r>
            <a:r>
              <a:rPr lang="en-US" sz="1100" dirty="0" smtClean="0">
                <a:latin typeface="Calibri" panose="020F0502020204030204" pitchFamily="34" charset="0"/>
                <a:cs typeface="Calibri" panose="020F0502020204030204" pitchFamily="34" charset="0"/>
              </a:rPr>
              <a:t>jointly </a:t>
            </a:r>
            <a:r>
              <a:rPr lang="en-US" sz="1100" dirty="0">
                <a:latin typeface="Calibri" panose="020F0502020204030204" pitchFamily="34" charset="0"/>
                <a:cs typeface="Calibri" panose="020F0502020204030204" pitchFamily="34" charset="0"/>
              </a:rPr>
              <a:t>by an interdisciplinary team at WHO, in partnership with the International Federation of Red Cross and Red Crescent Societies (IFRC) and faith-based organizations including World Council of Churches, Islamic Relief, Caritas </a:t>
            </a:r>
            <a:r>
              <a:rPr lang="en-US" sz="1100" dirty="0" err="1">
                <a:latin typeface="Calibri" panose="020F0502020204030204" pitchFamily="34" charset="0"/>
                <a:cs typeface="Calibri" panose="020F0502020204030204" pitchFamily="34" charset="0"/>
              </a:rPr>
              <a:t>Internationalis</a:t>
            </a:r>
            <a:r>
              <a:rPr lang="en-US" sz="1100" dirty="0">
                <a:latin typeface="Calibri" panose="020F0502020204030204" pitchFamily="34" charset="0"/>
                <a:cs typeface="Calibri" panose="020F0502020204030204" pitchFamily="34" charset="0"/>
              </a:rPr>
              <a:t> and World Vision, this updated protocol outlines step-by-step processes for safe and dignified burials. The protocol encourages inclusion of family and local clergy in the planning and preparation of the burial, as well as at the burial event itself, giving specific instructions for Muslim and Christian burials.</a:t>
            </a:r>
            <a:endParaRPr lang="en-GB" sz="1100" dirty="0">
              <a:latin typeface="Calibri" panose="020F0502020204030204" pitchFamily="34" charset="0"/>
              <a:cs typeface="Calibri" panose="020F0502020204030204" pitchFamily="34" charset="0"/>
            </a:endParaRPr>
          </a:p>
          <a:p>
            <a:pPr algn="l"/>
            <a:endParaRPr lang="en-GB"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pPr/>
              <a:t>8</a:t>
            </a:fld>
            <a:endParaRPr lang="en-GB"/>
          </a:p>
        </p:txBody>
      </p:sp>
    </p:spTree>
    <p:extLst>
      <p:ext uri="{BB962C8B-B14F-4D97-AF65-F5344CB8AC3E}">
        <p14:creationId xmlns:p14="http://schemas.microsoft.com/office/powerpoint/2010/main" val="3970111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pPr/>
              <a:t>9</a:t>
            </a:fld>
            <a:endParaRPr lang="en-GB"/>
          </a:p>
        </p:txBody>
      </p:sp>
    </p:spTree>
    <p:extLst>
      <p:ext uri="{BB962C8B-B14F-4D97-AF65-F5344CB8AC3E}">
        <p14:creationId xmlns:p14="http://schemas.microsoft.com/office/powerpoint/2010/main" val="2022816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43824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713877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1E7FB8"/>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02005" y="2348894"/>
            <a:ext cx="9089390" cy="1620771"/>
          </a:xfrm>
        </p:spPr>
        <p:txBody>
          <a:bodyPr/>
          <a:lstStyle>
            <a:lvl1pPr>
              <a:defRPr>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5" name="Footer Placeholder 4"/>
          <p:cNvSpPr>
            <a:spLocks noGrp="1"/>
          </p:cNvSpPr>
          <p:nvPr>
            <p:ph type="ftr" sz="quarter" idx="11"/>
          </p:nvPr>
        </p:nvSpPr>
        <p:spPr>
          <a:xfrm>
            <a:off x="1520951" y="6956318"/>
            <a:ext cx="2394190" cy="589848"/>
          </a:xfrm>
          <a:prstGeom prst="rect">
            <a:avLst/>
          </a:prstGeom>
        </p:spPr>
        <p:txBody>
          <a:bodyPr lIns="104306" tIns="52153" rIns="104306" bIns="52153"/>
          <a:lstStyle>
            <a:lvl1pPr>
              <a:defRPr>
                <a:latin typeface="Arial" panose="020B0604020202020204" pitchFamily="34" charset="0"/>
                <a:cs typeface="Arial" panose="020B0604020202020204" pitchFamily="34" charset="0"/>
              </a:defRPr>
            </a:lvl1p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a:xfrm>
            <a:off x="507698" y="6871321"/>
            <a:ext cx="712745" cy="402567"/>
          </a:xfrm>
          <a:prstGeom prst="rect">
            <a:avLst/>
          </a:prstGeom>
        </p:spPr>
        <p:txBody>
          <a:bodyPr lIns="104306" tIns="52153" rIns="104306" bIns="52153"/>
          <a:lstStyle>
            <a:lvl1pPr>
              <a:defRPr>
                <a:latin typeface="Arial" panose="020B0604020202020204" pitchFamily="34" charset="0"/>
                <a:cs typeface="Arial" panose="020B0604020202020204" pitchFamily="34" charset="0"/>
              </a:defRPr>
            </a:lvl1pPr>
          </a:lstStyle>
          <a:p>
            <a:fld id="{C48F3520-4E91-48C3-9C61-04CEDF5D4B01}" type="slidenum">
              <a:rPr lang="en-GB" smtClean="0">
                <a:solidFill>
                  <a:prstClr val="black">
                    <a:tint val="75000"/>
                  </a:prstClr>
                </a:solidFill>
              </a:rPr>
              <a:pPr/>
              <a:t>‹#›</a:t>
            </a:fld>
            <a:endParaRPr lang="en-GB">
              <a:solidFill>
                <a:prstClr val="black">
                  <a:tint val="75000"/>
                </a:prstClr>
              </a:solidFill>
            </a:endParaRPr>
          </a:p>
        </p:txBody>
      </p:sp>
      <p:pic>
        <p:nvPicPr>
          <p:cNvPr id="7" name="Picture 5" descr="WHO-EN-white-H"/>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52002" y="4495163"/>
            <a:ext cx="5181473" cy="150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6644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560142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1908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9015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20426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34294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684616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4760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64143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51233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en-GB" sz="1400" dirty="0" smtClean="0">
                <a:solidFill>
                  <a:srgbClr val="96CCEE"/>
                </a:solidFill>
                <a:latin typeface="Arial Narrow" pitchFamily="34" charset="0"/>
              </a:rPr>
              <a:t>GO </a:t>
            </a:r>
            <a:r>
              <a:rPr lang="en-GB" sz="1400" dirty="0" smtClean="0">
                <a:solidFill>
                  <a:srgbClr val="96CCEE"/>
                </a:solidFill>
                <a:latin typeface="Arial Narrow" pitchFamily="34" charset="0"/>
              </a:rPr>
              <a:t>Pre-deployment Training</a:t>
            </a:r>
            <a:endParaRPr lang="en-GB" sz="1400" dirty="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75710EFB-61F1-4538-BBCE-FBFFB80B53BF}" type="slidenum">
              <a:rPr lang="x-none"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5292" y="2430965"/>
            <a:ext cx="9089390" cy="1620771"/>
          </a:xfrm>
        </p:spPr>
        <p:txBody>
          <a:bodyPr>
            <a:normAutofit fontScale="90000"/>
          </a:bodyPr>
          <a:lstStyle/>
          <a:p>
            <a:r>
              <a:rPr lang="en-GB" noProof="0" dirty="0" smtClean="0">
                <a:latin typeface="Calibri" panose="020F0502020204030204" pitchFamily="34" charset="0"/>
                <a:cs typeface="Calibri" panose="020F0502020204030204" pitchFamily="34" charset="0"/>
              </a:rPr>
              <a:t>Module 4.3</a:t>
            </a:r>
            <a:br>
              <a:rPr lang="en-GB" noProof="0" dirty="0" smtClean="0">
                <a:latin typeface="Calibri" panose="020F0502020204030204" pitchFamily="34" charset="0"/>
                <a:cs typeface="Calibri" panose="020F0502020204030204" pitchFamily="34" charset="0"/>
              </a:rPr>
            </a:br>
            <a:r>
              <a:rPr lang="en-GB" noProof="0" dirty="0" smtClean="0">
                <a:latin typeface="Calibri" panose="020F0502020204030204" pitchFamily="34" charset="0"/>
                <a:cs typeface="Calibri" panose="020F0502020204030204" pitchFamily="34" charset="0"/>
              </a:rPr>
              <a:t/>
            </a:r>
            <a:br>
              <a:rPr lang="en-GB" noProof="0" dirty="0" smtClean="0">
                <a:latin typeface="Calibri" panose="020F0502020204030204" pitchFamily="34" charset="0"/>
                <a:cs typeface="Calibri" panose="020F0502020204030204" pitchFamily="34" charset="0"/>
              </a:rPr>
            </a:br>
            <a:r>
              <a:rPr lang="en-GB" sz="5000" dirty="0">
                <a:latin typeface="Calibri" panose="020F0502020204030204" pitchFamily="34" charset="0"/>
                <a:cs typeface="Calibri" panose="020F0502020204030204" pitchFamily="34" charset="0"/>
              </a:rPr>
              <a:t>Safe and Dignified Burials</a:t>
            </a:r>
            <a:br>
              <a:rPr lang="en-GB" sz="5000" dirty="0">
                <a:latin typeface="Calibri" panose="020F0502020204030204" pitchFamily="34" charset="0"/>
                <a:cs typeface="Calibri" panose="020F0502020204030204" pitchFamily="34" charset="0"/>
              </a:rPr>
            </a:br>
            <a:endParaRPr lang="en-GB" sz="5000" dirty="0">
              <a:latin typeface="Calibri" panose="020F0502020204030204" pitchFamily="34" charset="0"/>
              <a:cs typeface="Calibri" panose="020F0502020204030204" pitchFamily="34" charset="0"/>
            </a:endParaRPr>
          </a:p>
        </p:txBody>
      </p:sp>
      <p:sp>
        <p:nvSpPr>
          <p:cNvPr id="3" name="TextBox 2"/>
          <p:cNvSpPr txBox="1"/>
          <p:nvPr/>
        </p:nvSpPr>
        <p:spPr>
          <a:xfrm>
            <a:off x="1983194" y="684337"/>
            <a:ext cx="7073586" cy="1259487"/>
          </a:xfrm>
          <a:prstGeom prst="rect">
            <a:avLst/>
          </a:prstGeom>
          <a:noFill/>
        </p:spPr>
        <p:txBody>
          <a:bodyPr wrap="square" lIns="104306" tIns="52153" rIns="104306" bIns="52153" rtlCol="0">
            <a:spAutoFit/>
          </a:bodyPr>
          <a:lstStyle/>
          <a:p>
            <a:pPr algn="ctr"/>
            <a:r>
              <a:rPr lang="en-GB" sz="7500" dirty="0" smtClean="0">
                <a:solidFill>
                  <a:schemeClr val="bg1"/>
                </a:solidFill>
                <a:latin typeface="Calibri" panose="020F0502020204030204" pitchFamily="34" charset="0"/>
                <a:cs typeface="Calibri" panose="020F0502020204030204" pitchFamily="34" charset="0"/>
              </a:rPr>
              <a:t>GO </a:t>
            </a:r>
            <a:r>
              <a:rPr lang="en-GB" sz="7500" dirty="0">
                <a:solidFill>
                  <a:schemeClr val="bg1"/>
                </a:solidFill>
                <a:latin typeface="Calibri" panose="020F0502020204030204" pitchFamily="34" charset="0"/>
                <a:cs typeface="Calibri" panose="020F0502020204030204" pitchFamily="34" charset="0"/>
              </a:rPr>
              <a:t>Training</a:t>
            </a:r>
          </a:p>
        </p:txBody>
      </p:sp>
    </p:spTree>
    <p:extLst>
      <p:ext uri="{BB962C8B-B14F-4D97-AF65-F5344CB8AC3E}">
        <p14:creationId xmlns:p14="http://schemas.microsoft.com/office/powerpoint/2010/main" val="11395063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42221" y="1716436"/>
            <a:ext cx="6029937" cy="5636843"/>
          </a:xfrm>
        </p:spPr>
        <p:txBody>
          <a:bodyPr/>
          <a:lstStyle/>
          <a:p>
            <a:pPr marL="0" indent="0">
              <a:buNone/>
            </a:pPr>
            <a:r>
              <a:rPr lang="en-US" dirty="0">
                <a:latin typeface="Calibri" panose="020F0502020204030204" pitchFamily="34" charset="0"/>
                <a:cs typeface="Calibri" panose="020F0502020204030204" pitchFamily="34" charset="0"/>
              </a:rPr>
              <a:t>Step 1:	Prior to departure: Team composition and preparation of disinfectants </a:t>
            </a:r>
          </a:p>
          <a:p>
            <a:pPr marL="0" indent="0">
              <a:buNone/>
            </a:pPr>
            <a:r>
              <a:rPr lang="en-US" dirty="0">
                <a:latin typeface="Calibri" panose="020F0502020204030204" pitchFamily="34" charset="0"/>
                <a:cs typeface="Calibri" panose="020F0502020204030204" pitchFamily="34" charset="0"/>
              </a:rPr>
              <a:t>Step 2: </a:t>
            </a:r>
            <a:r>
              <a:rPr lang="en-US" dirty="0" smtClean="0">
                <a:latin typeface="Calibri" panose="020F0502020204030204" pitchFamily="34" charset="0"/>
                <a:cs typeface="Calibri" panose="020F0502020204030204" pitchFamily="34" charset="0"/>
              </a:rPr>
              <a:t>Assemble </a:t>
            </a:r>
            <a:r>
              <a:rPr lang="en-US" dirty="0">
                <a:latin typeface="Calibri" panose="020F0502020204030204" pitchFamily="34" charset="0"/>
                <a:cs typeface="Calibri" panose="020F0502020204030204" pitchFamily="34" charset="0"/>
              </a:rPr>
              <a:t>all necessary equipment </a:t>
            </a:r>
          </a:p>
        </p:txBody>
      </p:sp>
      <p:sp>
        <p:nvSpPr>
          <p:cNvPr id="3" name="Title 2"/>
          <p:cNvSpPr>
            <a:spLocks noGrp="1"/>
          </p:cNvSpPr>
          <p:nvPr>
            <p:ph type="title"/>
          </p:nvPr>
        </p:nvSpPr>
        <p:spPr>
          <a:xfrm>
            <a:off x="0" y="0"/>
            <a:ext cx="9894005" cy="1504314"/>
          </a:xfrm>
        </p:spPr>
        <p:txBody>
          <a:bodyPr/>
          <a:lstStyle/>
          <a:p>
            <a:r>
              <a:rPr lang="en-GB" dirty="0" smtClean="0">
                <a:latin typeface="Calibri" panose="020F0502020204030204" pitchFamily="34" charset="0"/>
                <a:cs typeface="Calibri" panose="020F0502020204030204" pitchFamily="34" charset="0"/>
              </a:rPr>
              <a:t>12 steps in the Safe and dignified burials protocol- 1</a:t>
            </a:r>
            <a:endParaRPr lang="en-GB" dirty="0">
              <a:latin typeface="Calibri" panose="020F0502020204030204" pitchFamily="34" charset="0"/>
              <a:cs typeface="Calibri" panose="020F0502020204030204" pitchFamily="34" charset="0"/>
            </a:endParaRPr>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896040" y="1467869"/>
            <a:ext cx="1626069" cy="4604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720" y="2192788"/>
            <a:ext cx="2716500" cy="4167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52274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38530" y="2113397"/>
            <a:ext cx="6428845" cy="36041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6959441" y="2113397"/>
            <a:ext cx="3633426" cy="2259761"/>
          </a:xfrm>
          <a:prstGeom prst="rect">
            <a:avLst/>
          </a:prstGeom>
        </p:spPr>
        <p:txBody>
          <a:bodyPr wrap="square" lIns="104306" tIns="52153" rIns="104306" bIns="52153">
            <a:spAutoFit/>
          </a:bodyPr>
          <a:lstStyle/>
          <a:p>
            <a:pPr eaLnBrk="0" hangingPunct="0">
              <a:spcBef>
                <a:spcPct val="80000"/>
              </a:spcBef>
              <a:buClr>
                <a:srgbClr val="1E7FB8"/>
              </a:buClr>
            </a:pPr>
            <a:r>
              <a:rPr lang="en-US" sz="2800" b="0" dirty="0">
                <a:latin typeface="Calibri" panose="020F0502020204030204" pitchFamily="34" charset="0"/>
                <a:cs typeface="Calibri" panose="020F0502020204030204" pitchFamily="34" charset="0"/>
              </a:rPr>
              <a:t>Step 3: Arrival at deceased patient home: prepare burial with family and evaluate risks </a:t>
            </a:r>
          </a:p>
        </p:txBody>
      </p:sp>
      <p:sp>
        <p:nvSpPr>
          <p:cNvPr id="8" name="Title 2"/>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12 steps in the Safe and dignified burials </a:t>
            </a:r>
            <a:br>
              <a:rPr lang="en-GB" dirty="0" smtClean="0">
                <a:latin typeface="Calibri" panose="020F0502020204030204" pitchFamily="34" charset="0"/>
                <a:cs typeface="Calibri" panose="020F0502020204030204" pitchFamily="34" charset="0"/>
              </a:rPr>
            </a:br>
            <a:r>
              <a:rPr lang="en-GB" dirty="0" smtClean="0">
                <a:latin typeface="Calibri" panose="020F0502020204030204" pitchFamily="34" charset="0"/>
                <a:cs typeface="Calibri" panose="020F0502020204030204" pitchFamily="34" charset="0"/>
              </a:rPr>
              <a:t>protocol - 2</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167106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68862" y="1716436"/>
            <a:ext cx="7241105" cy="4241806"/>
          </a:xfrm>
        </p:spPr>
        <p:txBody>
          <a:bodyPr/>
          <a:lstStyle/>
          <a:p>
            <a:pPr marL="0" indent="0">
              <a:buNone/>
            </a:pPr>
            <a:r>
              <a:rPr lang="en-US" dirty="0">
                <a:latin typeface="Calibri" panose="020F0502020204030204" pitchFamily="34" charset="0"/>
                <a:cs typeface="Calibri" panose="020F0502020204030204" pitchFamily="34" charset="0"/>
              </a:rPr>
              <a:t>Step 4: Put on all Personal Protective Equipment (PPE) </a:t>
            </a:r>
          </a:p>
          <a:p>
            <a:pPr marL="0" indent="0">
              <a:buNone/>
            </a:pPr>
            <a:r>
              <a:rPr lang="en-US" dirty="0">
                <a:latin typeface="Calibri" panose="020F0502020204030204" pitchFamily="34" charset="0"/>
                <a:cs typeface="Calibri" panose="020F0502020204030204" pitchFamily="34" charset="0"/>
              </a:rPr>
              <a:t>Step 5: Placement of the body in the body bag </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2942" y="3550350"/>
            <a:ext cx="5194533" cy="3195781"/>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12 steps in the Safe and dignified burials protocol - 3</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697159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8348" y="2192788"/>
            <a:ext cx="2732156" cy="3183090"/>
          </a:xfrm>
          <a:prstGeom prst="rect">
            <a:avLst/>
          </a:prstGeom>
        </p:spPr>
        <p:txBody>
          <a:bodyPr wrap="square" lIns="104306" tIns="52153" rIns="104306" bIns="52153">
            <a:spAutoFit/>
          </a:bodyPr>
          <a:lstStyle/>
          <a:p>
            <a:r>
              <a:rPr lang="en-US" sz="3200" b="0" dirty="0">
                <a:latin typeface="Calibri" panose="020F0502020204030204" pitchFamily="34" charset="0"/>
                <a:cs typeface="Calibri" panose="020F0502020204030204" pitchFamily="34" charset="0"/>
              </a:rPr>
              <a:t>Ste</a:t>
            </a:r>
            <a:r>
              <a:rPr lang="en-US" sz="2800" b="0" dirty="0">
                <a:latin typeface="Calibri" panose="020F0502020204030204" pitchFamily="34" charset="0"/>
                <a:cs typeface="Calibri" panose="020F0502020204030204" pitchFamily="34" charset="0"/>
              </a:rPr>
              <a:t>p 6: Placement of the body bag in a coffin where culturally appropriate </a:t>
            </a:r>
          </a:p>
          <a:p>
            <a:endParaRPr lang="en-GB" sz="2800" b="0" dirty="0">
              <a:latin typeface="Calibri" panose="020F0502020204030204" pitchFamily="34" charset="0"/>
              <a:cs typeface="Calibri" panose="020F0502020204030204"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599" y="1808066"/>
            <a:ext cx="6112677" cy="435398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12 steps in the Safe and dignified burials </a:t>
            </a:r>
            <a:br>
              <a:rPr lang="en-GB" dirty="0" smtClean="0">
                <a:latin typeface="Calibri" panose="020F0502020204030204" pitchFamily="34" charset="0"/>
                <a:cs typeface="Calibri" panose="020F0502020204030204" pitchFamily="34" charset="0"/>
              </a:rPr>
            </a:br>
            <a:r>
              <a:rPr lang="en-GB" dirty="0" smtClean="0">
                <a:latin typeface="Calibri" panose="020F0502020204030204" pitchFamily="34" charset="0"/>
                <a:cs typeface="Calibri" panose="020F0502020204030204" pitchFamily="34" charset="0"/>
              </a:rPr>
              <a:t>protocol - 4</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55266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34671" y="1764297"/>
            <a:ext cx="4812029" cy="861774"/>
          </a:xfrm>
          <a:prstGeom prst="rect">
            <a:avLst/>
          </a:prstGeom>
        </p:spPr>
        <p:txBody>
          <a:bodyPr wrap="square">
            <a:spAutoFit/>
          </a:bodyPr>
          <a:lstStyle/>
          <a:p>
            <a:pPr marL="0" indent="0">
              <a:buNone/>
            </a:pPr>
            <a:r>
              <a:rPr lang="en-US" dirty="0">
                <a:latin typeface="Calibri" panose="020F0502020204030204" pitchFamily="34" charset="0"/>
                <a:cs typeface="Calibri" panose="020F0502020204030204" pitchFamily="34" charset="0"/>
              </a:rPr>
              <a:t>Step 7: Sanitize family's environment </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1689" y="1758850"/>
            <a:ext cx="4953618" cy="4503452"/>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2"/>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12 steps in the Safe and dignified burials </a:t>
            </a:r>
            <a:br>
              <a:rPr lang="en-GB" dirty="0" smtClean="0">
                <a:latin typeface="Calibri" panose="020F0502020204030204" pitchFamily="34" charset="0"/>
                <a:cs typeface="Calibri" panose="020F0502020204030204" pitchFamily="34" charset="0"/>
              </a:rPr>
            </a:br>
            <a:r>
              <a:rPr lang="en-GB" dirty="0" smtClean="0">
                <a:latin typeface="Calibri" panose="020F0502020204030204" pitchFamily="34" charset="0"/>
                <a:cs typeface="Calibri" panose="020F0502020204030204" pitchFamily="34" charset="0"/>
              </a:rPr>
              <a:t>protocol - 5</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64834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94151" y="1480432"/>
            <a:ext cx="5064658" cy="4136517"/>
          </a:xfrm>
          <a:prstGeom prst="rect">
            <a:avLst/>
          </a:prstGeom>
        </p:spPr>
        <p:txBody>
          <a:bodyPr wrap="square">
            <a:spAutoFit/>
          </a:bodyPr>
          <a:lstStyle/>
          <a:p>
            <a:r>
              <a:rPr lang="en-US" dirty="0">
                <a:solidFill>
                  <a:srgbClr val="002060"/>
                </a:solidFill>
                <a:latin typeface="Calibri" panose="020F0502020204030204" pitchFamily="34" charset="0"/>
                <a:cs typeface="Calibri" panose="020F0502020204030204" pitchFamily="34" charset="0"/>
              </a:rPr>
              <a:t>Step 8: Remove PPE, manage waste and perform hand hygiene </a:t>
            </a:r>
          </a:p>
          <a:p>
            <a:r>
              <a:rPr lang="en-US" dirty="0">
                <a:solidFill>
                  <a:srgbClr val="002060"/>
                </a:solidFill>
                <a:latin typeface="Calibri" panose="020F0502020204030204" pitchFamily="34" charset="0"/>
                <a:cs typeface="Calibri" panose="020F0502020204030204" pitchFamily="34" charset="0"/>
              </a:rPr>
              <a:t>Step 9: Transport the coffin or the body bag to the cemetery </a:t>
            </a:r>
          </a:p>
          <a:p>
            <a:r>
              <a:rPr lang="en-US" dirty="0">
                <a:solidFill>
                  <a:srgbClr val="002060"/>
                </a:solidFill>
                <a:latin typeface="Calibri" panose="020F0502020204030204" pitchFamily="34" charset="0"/>
                <a:cs typeface="Calibri" panose="020F0502020204030204" pitchFamily="34" charset="0"/>
              </a:rPr>
              <a:t>Step 10: Burial at the cemetery : place coffin or body bag into the grave. </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5120" y="2165684"/>
            <a:ext cx="4745995" cy="360088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2"/>
          <p:cNvSpPr>
            <a:spLocks noGrp="1"/>
          </p:cNvSpPr>
          <p:nvPr>
            <p:ph type="title"/>
          </p:nvPr>
        </p:nvSpPr>
        <p:spPr/>
        <p:txBody>
          <a:bodyPr/>
          <a:lstStyle/>
          <a:p>
            <a:r>
              <a:rPr lang="en-GB" dirty="0" smtClean="0"/>
              <a:t>12 steps in the Safe and dignified burials protocol - 6</a:t>
            </a:r>
            <a:endParaRPr lang="en-GB" dirty="0"/>
          </a:p>
        </p:txBody>
      </p:sp>
    </p:spTree>
    <p:extLst>
      <p:ext uri="{BB962C8B-B14F-4D97-AF65-F5344CB8AC3E}">
        <p14:creationId xmlns:p14="http://schemas.microsoft.com/office/powerpoint/2010/main" val="7768231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88794" y="1637044"/>
            <a:ext cx="4126258" cy="4797551"/>
          </a:xfrm>
        </p:spPr>
        <p:txBody>
          <a:bodyPr>
            <a:normAutofit/>
          </a:bodyPr>
          <a:lstStyle/>
          <a:p>
            <a:pPr marL="0" indent="0">
              <a:buNone/>
            </a:pPr>
            <a:r>
              <a:rPr lang="en-US" dirty="0">
                <a:latin typeface="Calibri" panose="020F0502020204030204" pitchFamily="34" charset="0"/>
                <a:cs typeface="Calibri" panose="020F0502020204030204" pitchFamily="34" charset="0"/>
              </a:rPr>
              <a:t>Step 11: Burial at the cemetery : engaging community for prayers as this dissipates tensions and provides a peaceful time. </a:t>
            </a:r>
          </a:p>
          <a:p>
            <a:pPr marL="0" indent="0">
              <a:buNone/>
            </a:pPr>
            <a:r>
              <a:rPr lang="en-US" dirty="0">
                <a:latin typeface="Calibri" panose="020F0502020204030204" pitchFamily="34" charset="0"/>
                <a:cs typeface="Calibri" panose="020F0502020204030204" pitchFamily="34" charset="0"/>
              </a:rPr>
              <a:t>Step 12: Return to the hospital or team headquarters </a:t>
            </a:r>
            <a:endParaRPr lang="en-GB" dirty="0">
              <a:latin typeface="Calibri" panose="020F0502020204030204" pitchFamily="34" charset="0"/>
              <a:cs typeface="Calibri" panose="020F0502020204030204" pitchFamily="34" charset="0"/>
            </a:endParaRPr>
          </a:p>
          <a:p>
            <a:endParaRPr lang="en-GB"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719" y="1900989"/>
            <a:ext cx="5076762" cy="439994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12 steps in the Safe and dignified burials </a:t>
            </a:r>
            <a:br>
              <a:rPr lang="en-GB" dirty="0" smtClean="0">
                <a:latin typeface="Calibri" panose="020F0502020204030204" pitchFamily="34" charset="0"/>
                <a:cs typeface="Calibri" panose="020F0502020204030204" pitchFamily="34" charset="0"/>
              </a:rPr>
            </a:br>
            <a:r>
              <a:rPr lang="en-GB" dirty="0" smtClean="0">
                <a:latin typeface="Calibri" panose="020F0502020204030204" pitchFamily="34" charset="0"/>
                <a:cs typeface="Calibri" panose="020F0502020204030204" pitchFamily="34" charset="0"/>
              </a:rPr>
              <a:t>protocol - 7</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63698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Calibri" panose="020F0502020204030204" pitchFamily="34" charset="0"/>
                <a:cs typeface="Calibri" panose="020F0502020204030204" pitchFamily="34" charset="0"/>
              </a:rPr>
              <a:t>List how your work relates to or can contribute to the work in safe and dignified burials</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lstStyle/>
          <a:p>
            <a:pPr marL="0" indent="0">
              <a:buNone/>
            </a:pPr>
            <a:r>
              <a:rPr lang="en-GB" dirty="0" smtClean="0"/>
              <a:t>1.</a:t>
            </a:r>
          </a:p>
          <a:p>
            <a:pPr marL="0" indent="0">
              <a:buNone/>
            </a:pPr>
            <a:endParaRPr lang="en-GB" dirty="0"/>
          </a:p>
          <a:p>
            <a:pPr marL="0" indent="0">
              <a:buNone/>
            </a:pPr>
            <a:r>
              <a:rPr lang="en-GB" dirty="0" smtClean="0"/>
              <a:t>2.</a:t>
            </a:r>
          </a:p>
          <a:p>
            <a:pPr marL="0" indent="0">
              <a:buNone/>
            </a:pPr>
            <a:endParaRPr lang="en-GB" dirty="0"/>
          </a:p>
          <a:p>
            <a:pPr marL="0" indent="0">
              <a:buNone/>
            </a:pPr>
            <a:r>
              <a:rPr lang="en-GB" dirty="0" smtClean="0"/>
              <a:t>3.</a:t>
            </a:r>
          </a:p>
          <a:p>
            <a:pPr marL="0" indent="0">
              <a:buNone/>
            </a:pPr>
            <a:endParaRPr lang="en-GB" dirty="0"/>
          </a:p>
          <a:p>
            <a:pPr marL="0" indent="0">
              <a:buNone/>
            </a:pPr>
            <a:r>
              <a:rPr lang="en-GB" dirty="0" smtClean="0"/>
              <a:t>4.</a:t>
            </a:r>
            <a:endParaRPr lang="en-GB" dirty="0"/>
          </a:p>
        </p:txBody>
      </p:sp>
    </p:spTree>
    <p:extLst>
      <p:ext uri="{BB962C8B-B14F-4D97-AF65-F5344CB8AC3E}">
        <p14:creationId xmlns:p14="http://schemas.microsoft.com/office/powerpoint/2010/main" val="231566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latin typeface="Calibri" panose="020F0502020204030204" pitchFamily="34" charset="0"/>
                <a:cs typeface="Calibri" panose="020F0502020204030204" pitchFamily="34" charset="0"/>
              </a:rPr>
              <a:t>At the end of this session, participants will be able to</a:t>
            </a:r>
          </a:p>
          <a:p>
            <a:r>
              <a:rPr lang="en-US" dirty="0" smtClean="0">
                <a:latin typeface="Calibri" panose="020F0502020204030204" pitchFamily="34" charset="0"/>
                <a:cs typeface="Calibri" panose="020F0502020204030204" pitchFamily="34" charset="0"/>
              </a:rPr>
              <a:t>Describe </a:t>
            </a:r>
            <a:r>
              <a:rPr lang="en-US" dirty="0">
                <a:latin typeface="Calibri" panose="020F0502020204030204" pitchFamily="34" charset="0"/>
                <a:cs typeface="Calibri" panose="020F0502020204030204" pitchFamily="34" charset="0"/>
              </a:rPr>
              <a:t>basic features of the </a:t>
            </a:r>
            <a:r>
              <a:rPr lang="en-US" dirty="0" smtClean="0">
                <a:latin typeface="Calibri" panose="020F0502020204030204" pitchFamily="34" charset="0"/>
                <a:cs typeface="Calibri" panose="020F0502020204030204" pitchFamily="34" charset="0"/>
              </a:rPr>
              <a:t>safe, supervised and dignified burials </a:t>
            </a:r>
            <a:endParaRPr lang="en-US" dirty="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State </a:t>
            </a:r>
            <a:r>
              <a:rPr lang="en-US" dirty="0">
                <a:latin typeface="Calibri" panose="020F0502020204030204" pitchFamily="34" charset="0"/>
                <a:cs typeface="Calibri" panose="020F0502020204030204" pitchFamily="34" charset="0"/>
              </a:rPr>
              <a:t>how </a:t>
            </a:r>
            <a:r>
              <a:rPr lang="en-US" dirty="0" smtClean="0">
                <a:latin typeface="Calibri" panose="020F0502020204030204" pitchFamily="34" charset="0"/>
                <a:cs typeface="Calibri" panose="020F0502020204030204" pitchFamily="34" charset="0"/>
              </a:rPr>
              <a:t>safe burials is critical </a:t>
            </a:r>
            <a:r>
              <a:rPr lang="en-US" dirty="0">
                <a:latin typeface="Calibri" panose="020F0502020204030204" pitchFamily="34" charset="0"/>
                <a:cs typeface="Calibri" panose="020F0502020204030204" pitchFamily="34" charset="0"/>
              </a:rPr>
              <a:t>to stopping </a:t>
            </a:r>
            <a:r>
              <a:rPr lang="en-US" dirty="0" smtClean="0">
                <a:latin typeface="Calibri" panose="020F0502020204030204" pitchFamily="34" charset="0"/>
                <a:cs typeface="Calibri" panose="020F0502020204030204" pitchFamily="34" charset="0"/>
              </a:rPr>
              <a:t>the Ebola outbreak</a:t>
            </a:r>
            <a:endParaRPr lang="en-US" dirty="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Identify how each area of work relates with safe and dignified burials </a:t>
            </a:r>
            <a:endParaRPr lang="en-US"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p:txBody>
          <a:bodyPr/>
          <a:lstStyle/>
          <a:p>
            <a:r>
              <a:rPr lang="en-US" dirty="0" smtClean="0">
                <a:latin typeface="Calibri" panose="020F0502020204030204" pitchFamily="34" charset="0"/>
                <a:cs typeface="Calibri" panose="020F0502020204030204" pitchFamily="34" charset="0"/>
              </a:rPr>
              <a:t>Objective</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88346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693400" cy="1240082"/>
          </a:xfrm>
        </p:spPr>
        <p:txBody>
          <a:bodyPr/>
          <a:lstStyle/>
          <a:p>
            <a:r>
              <a:rPr lang="en-GB" dirty="0" smtClean="0">
                <a:latin typeface="Calibri" panose="020F0502020204030204" pitchFamily="34" charset="0"/>
                <a:cs typeface="Calibri" panose="020F0502020204030204" pitchFamily="34" charset="0"/>
              </a:rPr>
              <a:t>Global Ebola Response </a:t>
            </a:r>
            <a:endParaRPr lang="en-GB"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4294967295"/>
          </p:nvPr>
        </p:nvSpPr>
        <p:spPr>
          <a:xfrm>
            <a:off x="1520953" y="6956318"/>
            <a:ext cx="4499423" cy="589848"/>
          </a:xfrm>
          <a:prstGeom prst="rect">
            <a:avLst/>
          </a:prstGeom>
        </p:spPr>
        <p:txBody>
          <a:bodyPr lIns="104306" tIns="52153" rIns="104306" bIns="52153"/>
          <a:lstStyle/>
          <a:p>
            <a:endParaRPr lang="en-GB" dirty="0">
              <a:solidFill>
                <a:prstClr val="black">
                  <a:tint val="75000"/>
                </a:prstClr>
              </a:solidFill>
            </a:endParaRPr>
          </a:p>
        </p:txBody>
      </p:sp>
      <p:sp>
        <p:nvSpPr>
          <p:cNvPr id="5" name="Slide Number Placeholder 4"/>
          <p:cNvSpPr>
            <a:spLocks noGrp="1"/>
          </p:cNvSpPr>
          <p:nvPr>
            <p:ph type="sldNum" sz="quarter" idx="4294967295"/>
          </p:nvPr>
        </p:nvSpPr>
        <p:spPr>
          <a:xfrm>
            <a:off x="507698" y="6871321"/>
            <a:ext cx="712745" cy="402567"/>
          </a:xfrm>
          <a:prstGeom prst="rect">
            <a:avLst/>
          </a:prstGeom>
        </p:spPr>
        <p:txBody>
          <a:bodyPr lIns="104306" tIns="52153" rIns="104306" bIns="52153"/>
          <a:lstStyle/>
          <a:p>
            <a:pPr defTabSz="1189527"/>
            <a:fld id="{E00F1F7D-B389-4555-A816-7F4D6C38CBC6}" type="slidenum">
              <a:rPr lang="x-none" sz="1900">
                <a:solidFill>
                  <a:srgbClr val="72BBE8"/>
                </a:solidFill>
                <a:latin typeface="Arial Narrow" pitchFamily="34" charset="0"/>
                <a:cs typeface="Arial"/>
              </a:rPr>
              <a:pPr defTabSz="1189527"/>
              <a:t>3</a:t>
            </a:fld>
            <a:r>
              <a:rPr lang="en-GB" sz="1900">
                <a:solidFill>
                  <a:srgbClr val="72BBE8"/>
                </a:solidFill>
                <a:latin typeface="Arial Narrow" pitchFamily="34" charset="0"/>
              </a:rPr>
              <a:t> </a:t>
            </a:r>
            <a:r>
              <a:rPr lang="en-US" sz="2700" baseline="14000">
                <a:solidFill>
                  <a:prstClr val="white"/>
                </a:solidFill>
                <a:latin typeface="Arial Narrow" pitchFamily="34" charset="0"/>
              </a:rPr>
              <a:t>|</a:t>
            </a:r>
            <a:endParaRPr lang="en-US" sz="2700" baseline="14000" dirty="0">
              <a:solidFill>
                <a:prstClr val="white"/>
              </a:solidFill>
              <a:latin typeface="Arial Narrow" pitchFamily="34" charset="0"/>
            </a:endParaRPr>
          </a:p>
        </p:txBody>
      </p:sp>
      <p:pic>
        <p:nvPicPr>
          <p:cNvPr id="6" name="Picture 2" descr="C:\Users\p41078\Pictures\Four pillars.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992825"/>
            <a:ext cx="8294027" cy="6568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7839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Why safe and dignified burial?</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5936165" y="1637043"/>
            <a:ext cx="4673617" cy="4773047"/>
          </a:xfrm>
        </p:spPr>
        <p:txBody>
          <a:bodyPr/>
          <a:lstStyle/>
          <a:p>
            <a:pPr marL="586719" indent="-586719">
              <a:buAutoNum type="arabicPeriod"/>
            </a:pPr>
            <a:r>
              <a:rPr lang="en-GB" dirty="0" smtClean="0">
                <a:latin typeface="Calibri" panose="020F0502020204030204" pitchFamily="34" charset="0"/>
                <a:cs typeface="Calibri" panose="020F0502020204030204" pitchFamily="34" charset="0"/>
              </a:rPr>
              <a:t>What do you understand by safe and dignified burial?</a:t>
            </a:r>
          </a:p>
          <a:p>
            <a:pPr marL="586719" indent="-586719">
              <a:buAutoNum type="arabicPeriod"/>
            </a:pPr>
            <a:r>
              <a:rPr lang="en-GB" dirty="0" smtClean="0">
                <a:latin typeface="Calibri" panose="020F0502020204030204" pitchFamily="34" charset="0"/>
                <a:cs typeface="Calibri" panose="020F0502020204030204" pitchFamily="34" charset="0"/>
              </a:rPr>
              <a:t>Describe why safe and dignified burial is critical to stopping the spread of Ebola</a:t>
            </a:r>
            <a:endParaRPr lang="en-GB" dirty="0">
              <a:latin typeface="Calibri" panose="020F0502020204030204" pitchFamily="34" charset="0"/>
              <a:cs typeface="Calibri" panose="020F0502020204030204" pitchFamily="34" charset="0"/>
            </a:endParaRPr>
          </a:p>
        </p:txBody>
      </p:sp>
      <p:pic>
        <p:nvPicPr>
          <p:cNvPr id="1026" name="Picture 2" descr="D:\PHOTO_Liberia_Sept_Oct14\Montserrado_231014_body_management\20141023\P10008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8811" y="1637044"/>
            <a:ext cx="5613992" cy="396975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241466" y="5606802"/>
            <a:ext cx="2863118"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WHO/Aphaluck Bhatiasevi</a:t>
            </a:r>
          </a:p>
        </p:txBody>
      </p:sp>
    </p:spTree>
    <p:extLst>
      <p:ext uri="{BB962C8B-B14F-4D97-AF65-F5344CB8AC3E}">
        <p14:creationId xmlns:p14="http://schemas.microsoft.com/office/powerpoint/2010/main" val="1566395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30" y="0"/>
            <a:ext cx="10467769" cy="1365250"/>
          </a:xfrm>
        </p:spPr>
        <p:txBody>
          <a:bodyPr/>
          <a:lstStyle/>
          <a:p>
            <a:r>
              <a:rPr lang="en-GB" dirty="0" smtClean="0">
                <a:latin typeface="Calibri" panose="020F0502020204030204" pitchFamily="34" charset="0"/>
                <a:cs typeface="Calibri" panose="020F0502020204030204" pitchFamily="34" charset="0"/>
              </a:rPr>
              <a:t>Why is safe and dignified burial critical to an Ebola response</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546767" y="1637043"/>
            <a:ext cx="9624060" cy="4773047"/>
          </a:xfrm>
        </p:spPr>
        <p:txBody>
          <a:bodyPr>
            <a:normAutofit/>
          </a:bodyPr>
          <a:lstStyle/>
          <a:p>
            <a:r>
              <a:rPr lang="en-US" dirty="0">
                <a:latin typeface="Calibri" panose="020F0502020204030204" pitchFamily="34" charset="0"/>
                <a:cs typeface="Calibri" panose="020F0502020204030204" pitchFamily="34" charset="0"/>
              </a:rPr>
              <a:t>Bodies of dead Ebola patients contain high levels of Ebola </a:t>
            </a:r>
            <a:r>
              <a:rPr lang="en-US" dirty="0" smtClean="0">
                <a:latin typeface="Calibri" panose="020F0502020204030204" pitchFamily="34" charset="0"/>
                <a:cs typeface="Calibri" panose="020F0502020204030204" pitchFamily="34" charset="0"/>
              </a:rPr>
              <a:t>virus</a:t>
            </a:r>
          </a:p>
          <a:p>
            <a:r>
              <a:rPr lang="en-US" dirty="0" smtClean="0">
                <a:latin typeface="Calibri" panose="020F0502020204030204" pitchFamily="34" charset="0"/>
                <a:cs typeface="Calibri" panose="020F0502020204030204" pitchFamily="34" charset="0"/>
              </a:rPr>
              <a:t>At </a:t>
            </a:r>
            <a:r>
              <a:rPr lang="en-US" dirty="0">
                <a:latin typeface="Calibri" panose="020F0502020204030204" pitchFamily="34" charset="0"/>
                <a:cs typeface="Calibri" panose="020F0502020204030204" pitchFamily="34" charset="0"/>
              </a:rPr>
              <a:t>least 20% of new Ebola infections occur during burials of deceased Ebola </a:t>
            </a:r>
            <a:r>
              <a:rPr lang="en-US" dirty="0" smtClean="0">
                <a:latin typeface="Calibri" panose="020F0502020204030204" pitchFamily="34" charset="0"/>
                <a:cs typeface="Calibri" panose="020F0502020204030204" pitchFamily="34" charset="0"/>
              </a:rPr>
              <a:t>patients</a:t>
            </a:r>
          </a:p>
          <a:p>
            <a:r>
              <a:rPr lang="en-US" dirty="0">
                <a:latin typeface="Calibri" panose="020F0502020204030204" pitchFamily="34" charset="0"/>
                <a:cs typeface="Calibri" panose="020F0502020204030204" pitchFamily="34" charset="0"/>
              </a:rPr>
              <a:t>Ebola infections occur during burials when family and community members perform </a:t>
            </a:r>
            <a:r>
              <a:rPr lang="en-US" dirty="0" smtClean="0">
                <a:solidFill>
                  <a:srgbClr val="FF0000"/>
                </a:solidFill>
                <a:latin typeface="Calibri" panose="020F0502020204030204" pitchFamily="34" charset="0"/>
                <a:cs typeface="Calibri" panose="020F0502020204030204" pitchFamily="34" charset="0"/>
              </a:rPr>
              <a:t>traditional</a:t>
            </a:r>
            <a:r>
              <a:rPr lang="en-US" dirty="0" smtClean="0">
                <a:latin typeface="Calibri" panose="020F0502020204030204" pitchFamily="34" charset="0"/>
                <a:cs typeface="Calibri" panose="020F0502020204030204" pitchFamily="34" charset="0"/>
              </a:rPr>
              <a:t> and religious rites</a:t>
            </a:r>
          </a:p>
          <a:p>
            <a:pPr lvl="1"/>
            <a:r>
              <a:rPr lang="en-US" dirty="0" smtClean="0">
                <a:latin typeface="Calibri" panose="020F0502020204030204" pitchFamily="34" charset="0"/>
                <a:cs typeface="Calibri" panose="020F0502020204030204" pitchFamily="34" charset="0"/>
              </a:rPr>
              <a:t>Requires </a:t>
            </a:r>
            <a:r>
              <a:rPr lang="en-US" dirty="0">
                <a:latin typeface="Calibri" panose="020F0502020204030204" pitchFamily="34" charset="0"/>
                <a:cs typeface="Calibri" panose="020F0502020204030204" pitchFamily="34" charset="0"/>
              </a:rPr>
              <a:t>directly touching </a:t>
            </a:r>
            <a:endParaRPr lang="en-US" dirty="0" smtClean="0">
              <a:latin typeface="Calibri" panose="020F0502020204030204" pitchFamily="34" charset="0"/>
              <a:cs typeface="Calibri" panose="020F0502020204030204" pitchFamily="34" charset="0"/>
            </a:endParaRPr>
          </a:p>
          <a:p>
            <a:pPr lvl="1"/>
            <a:r>
              <a:rPr lang="en-US" dirty="0" smtClean="0">
                <a:latin typeface="Calibri" panose="020F0502020204030204" pitchFamily="34" charset="0"/>
                <a:cs typeface="Calibri" panose="020F0502020204030204" pitchFamily="34" charset="0"/>
              </a:rPr>
              <a:t>Washing </a:t>
            </a:r>
            <a:r>
              <a:rPr lang="en-US" dirty="0">
                <a:latin typeface="Calibri" panose="020F0502020204030204" pitchFamily="34" charset="0"/>
                <a:cs typeface="Calibri" panose="020F0502020204030204" pitchFamily="34" charset="0"/>
              </a:rPr>
              <a:t>the </a:t>
            </a:r>
            <a:r>
              <a:rPr lang="en-US" dirty="0" smtClean="0">
                <a:latin typeface="Calibri" panose="020F0502020204030204" pitchFamily="34" charset="0"/>
                <a:cs typeface="Calibri" panose="020F0502020204030204" pitchFamily="34" charset="0"/>
              </a:rPr>
              <a:t>body</a:t>
            </a:r>
          </a:p>
          <a:p>
            <a:pPr lvl="1"/>
            <a:r>
              <a:rPr lang="en-US" dirty="0" smtClean="0">
                <a:latin typeface="Calibri" panose="020F0502020204030204" pitchFamily="34" charset="0"/>
                <a:cs typeface="Calibri" panose="020F0502020204030204" pitchFamily="34" charset="0"/>
              </a:rPr>
              <a:t>When </a:t>
            </a:r>
            <a:r>
              <a:rPr lang="en-US" dirty="0">
                <a:latin typeface="Calibri" panose="020F0502020204030204" pitchFamily="34" charset="0"/>
                <a:cs typeface="Calibri" panose="020F0502020204030204" pitchFamily="34" charset="0"/>
              </a:rPr>
              <a:t>family members distribute personal property of the loved one, which may be infected with the </a:t>
            </a:r>
            <a:r>
              <a:rPr lang="en-US" dirty="0" smtClean="0">
                <a:latin typeface="Calibri" panose="020F0502020204030204" pitchFamily="34" charset="0"/>
                <a:cs typeface="Calibri" panose="020F0502020204030204" pitchFamily="34" charset="0"/>
              </a:rPr>
              <a:t>virus</a:t>
            </a:r>
            <a:endParaRPr lang="en-US"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232832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Show of respect and dignity for the deceased</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25720" y="1687385"/>
            <a:ext cx="6075170" cy="4773047"/>
          </a:xfrm>
        </p:spPr>
        <p:txBody>
          <a:bodyPr>
            <a:normAutofit/>
          </a:bodyPr>
          <a:lstStyle/>
          <a:p>
            <a:r>
              <a:rPr lang="en-US" dirty="0" smtClean="0">
                <a:latin typeface="Calibri" panose="020F0502020204030204" pitchFamily="34" charset="0"/>
                <a:cs typeface="Calibri" panose="020F0502020204030204" pitchFamily="34" charset="0"/>
              </a:rPr>
              <a:t>The </a:t>
            </a:r>
            <a:r>
              <a:rPr lang="en-US" dirty="0">
                <a:latin typeface="Calibri" panose="020F0502020204030204" pitchFamily="34" charset="0"/>
                <a:cs typeface="Calibri" panose="020F0502020204030204" pitchFamily="34" charset="0"/>
              </a:rPr>
              <a:t>burial process is very sensitive for the family and the community and can be the source of community resistance or even conflict. </a:t>
            </a:r>
          </a:p>
          <a:p>
            <a:r>
              <a:rPr lang="en-US" dirty="0">
                <a:latin typeface="Calibri" panose="020F0502020204030204" pitchFamily="34" charset="0"/>
                <a:cs typeface="Calibri" panose="020F0502020204030204" pitchFamily="34" charset="0"/>
              </a:rPr>
              <a:t>Before starting any procedure the family must be fully informed about the dignified burial process and their religious and personal rights to show respect for the deceased</a:t>
            </a:r>
            <a:r>
              <a:rPr lang="en-US" dirty="0" smtClean="0">
                <a:latin typeface="Calibri" panose="020F0502020204030204" pitchFamily="34" charset="0"/>
                <a:cs typeface="Calibri" panose="020F0502020204030204" pitchFamily="34" charset="0"/>
              </a:rPr>
              <a:t>.</a:t>
            </a:r>
          </a:p>
        </p:txBody>
      </p:sp>
      <p:pic>
        <p:nvPicPr>
          <p:cNvPr id="1026" name="Picture 2" descr="D:\PHOTO_Liberia_Sept_Oct14\Montserrado_231014_body_management\20141023\P101003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15903" y="2211859"/>
            <a:ext cx="4351777" cy="307722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968584" y="5527259"/>
            <a:ext cx="4841444" cy="1167154"/>
          </a:xfrm>
          <a:prstGeom prst="rect">
            <a:avLst/>
          </a:prstGeom>
          <a:noFill/>
        </p:spPr>
        <p:txBody>
          <a:bodyPr wrap="square" lIns="104306" tIns="52153" rIns="104306" bIns="52153" rtlCol="0">
            <a:spAutoFit/>
          </a:bodyPr>
          <a:lstStyle/>
          <a:p>
            <a:pPr algn="ctr"/>
            <a:r>
              <a:rPr lang="en-US" sz="2300" dirty="0">
                <a:solidFill>
                  <a:srgbClr val="FF0000"/>
                </a:solidFill>
              </a:rPr>
              <a:t>No burial should begin until family agreement has been obtained</a:t>
            </a:r>
          </a:p>
        </p:txBody>
      </p:sp>
      <p:sp>
        <p:nvSpPr>
          <p:cNvPr id="8" name="TextBox 7"/>
          <p:cNvSpPr txBox="1"/>
          <p:nvPr/>
        </p:nvSpPr>
        <p:spPr>
          <a:xfrm>
            <a:off x="7704562" y="5238822"/>
            <a:ext cx="2863118"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WHO/Aphaluck Bhatiasevi</a:t>
            </a:r>
          </a:p>
        </p:txBody>
      </p:sp>
    </p:spTree>
    <p:extLst>
      <p:ext uri="{BB962C8B-B14F-4D97-AF65-F5344CB8AC3E}">
        <p14:creationId xmlns:p14="http://schemas.microsoft.com/office/powerpoint/2010/main" val="671640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latin typeface="Calibri" panose="020F0502020204030204" pitchFamily="34" charset="0"/>
                <a:cs typeface="Calibri" panose="020F0502020204030204" pitchFamily="34" charset="0"/>
              </a:rPr>
              <a:t>Preparation of bodies for funerals and burial includes practices such as wiping, massaging, kissing and embracing </a:t>
            </a:r>
          </a:p>
          <a:p>
            <a:r>
              <a:rPr lang="en-US" dirty="0" smtClean="0">
                <a:latin typeface="Calibri" panose="020F0502020204030204" pitchFamily="34" charset="0"/>
                <a:cs typeface="Calibri" panose="020F0502020204030204" pitchFamily="34" charset="0"/>
              </a:rPr>
              <a:t>Respect for the dead is demonstrated by attending funerals and mourners will also kiss and touch the body</a:t>
            </a:r>
          </a:p>
          <a:p>
            <a:r>
              <a:rPr lang="en-US" dirty="0" smtClean="0">
                <a:latin typeface="Calibri" panose="020F0502020204030204" pitchFamily="34" charset="0"/>
                <a:cs typeface="Calibri" panose="020F0502020204030204" pitchFamily="34" charset="0"/>
              </a:rPr>
              <a:t>Funerals and funeral rites may go on for several days</a:t>
            </a:r>
          </a:p>
          <a:p>
            <a:r>
              <a:rPr lang="en-US" dirty="0" smtClean="0">
                <a:latin typeface="Calibri" panose="020F0502020204030204" pitchFamily="34" charset="0"/>
                <a:cs typeface="Calibri" panose="020F0502020204030204" pitchFamily="34" charset="0"/>
              </a:rPr>
              <a:t>Bodies are washed, wrapped and buried</a:t>
            </a:r>
            <a:endParaRPr lang="en-US"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p:txBody>
          <a:bodyPr/>
          <a:lstStyle/>
          <a:p>
            <a:r>
              <a:rPr lang="en-US" sz="3700" dirty="0">
                <a:latin typeface="Calibri" panose="020F0502020204030204" pitchFamily="34" charset="0"/>
                <a:cs typeface="Calibri" panose="020F0502020204030204" pitchFamily="34" charset="0"/>
              </a:rPr>
              <a:t>Traditional burial practices in West Africa</a:t>
            </a:r>
          </a:p>
        </p:txBody>
      </p:sp>
    </p:spTree>
    <p:extLst>
      <p:ext uri="{BB962C8B-B14F-4D97-AF65-F5344CB8AC3E}">
        <p14:creationId xmlns:p14="http://schemas.microsoft.com/office/powerpoint/2010/main" val="21049110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Protocol on safe and dignified burials -1</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25720" y="1557651"/>
            <a:ext cx="8336726" cy="4979693"/>
          </a:xfrm>
        </p:spPr>
        <p:txBody>
          <a:bodyPr>
            <a:normAutofit fontScale="92500" lnSpcReduction="20000"/>
          </a:bodyPr>
          <a:lstStyle/>
          <a:p>
            <a:r>
              <a:rPr lang="en-US" dirty="0" smtClean="0">
                <a:latin typeface="Calibri" panose="020F0502020204030204" pitchFamily="34" charset="0"/>
                <a:cs typeface="Calibri" panose="020F0502020204030204" pitchFamily="34" charset="0"/>
              </a:rPr>
              <a:t>Developed since September 2014</a:t>
            </a:r>
          </a:p>
          <a:p>
            <a:r>
              <a:rPr lang="en-US" dirty="0" smtClean="0">
                <a:latin typeface="Calibri" panose="020F0502020204030204" pitchFamily="34" charset="0"/>
                <a:cs typeface="Calibri" panose="020F0502020204030204" pitchFamily="34" charset="0"/>
              </a:rPr>
              <a:t>Interdisciplinary team </a:t>
            </a:r>
          </a:p>
          <a:p>
            <a:pPr lvl="1"/>
            <a:r>
              <a:rPr lang="en-US" dirty="0" smtClean="0">
                <a:latin typeface="Calibri" panose="020F0502020204030204" pitchFamily="34" charset="0"/>
                <a:cs typeface="Calibri" panose="020F0502020204030204" pitchFamily="34" charset="0"/>
              </a:rPr>
              <a:t>WHO</a:t>
            </a:r>
          </a:p>
          <a:p>
            <a:pPr lvl="1"/>
            <a:r>
              <a:rPr lang="en-US" dirty="0" smtClean="0">
                <a:latin typeface="Calibri" panose="020F0502020204030204" pitchFamily="34" charset="0"/>
                <a:cs typeface="Calibri" panose="020F0502020204030204" pitchFamily="34" charset="0"/>
              </a:rPr>
              <a:t>IFRC</a:t>
            </a:r>
          </a:p>
          <a:p>
            <a:pPr lvl="1"/>
            <a:r>
              <a:rPr lang="en-US" dirty="0" smtClean="0">
                <a:latin typeface="Calibri" panose="020F0502020204030204" pitchFamily="34" charset="0"/>
                <a:cs typeface="Calibri" panose="020F0502020204030204" pitchFamily="34" charset="0"/>
              </a:rPr>
              <a:t>Faith based organizations </a:t>
            </a:r>
          </a:p>
          <a:p>
            <a:pPr marL="680764" lvl="1" indent="0">
              <a:buNone/>
            </a:pPr>
            <a:r>
              <a:rPr lang="en-US" dirty="0" smtClean="0">
                <a:latin typeface="Calibri" panose="020F0502020204030204" pitchFamily="34" charset="0"/>
                <a:cs typeface="Calibri" panose="020F0502020204030204" pitchFamily="34" charset="0"/>
              </a:rPr>
              <a:t>(World Council of Churches, Islamic Relief, Caritas, </a:t>
            </a:r>
            <a:r>
              <a:rPr lang="en-US" dirty="0" err="1" smtClean="0">
                <a:latin typeface="Calibri" panose="020F0502020204030204" pitchFamily="34" charset="0"/>
                <a:cs typeface="Calibri" panose="020F0502020204030204" pitchFamily="34" charset="0"/>
              </a:rPr>
              <a:t>Internationalis</a:t>
            </a:r>
            <a:r>
              <a:rPr lang="en-US" dirty="0" smtClean="0">
                <a:latin typeface="Calibri" panose="020F0502020204030204" pitchFamily="34" charset="0"/>
                <a:cs typeface="Calibri" panose="020F0502020204030204" pitchFamily="34" charset="0"/>
              </a:rPr>
              <a:t>, World Vision)</a:t>
            </a:r>
          </a:p>
          <a:p>
            <a:r>
              <a:rPr lang="en-US" dirty="0" smtClean="0">
                <a:latin typeface="Calibri" panose="020F0502020204030204" pitchFamily="34" charset="0"/>
                <a:cs typeface="Calibri" panose="020F0502020204030204" pitchFamily="34" charset="0"/>
              </a:rPr>
              <a:t>Outlines </a:t>
            </a:r>
            <a:r>
              <a:rPr lang="en-US" dirty="0">
                <a:latin typeface="Calibri" panose="020F0502020204030204" pitchFamily="34" charset="0"/>
                <a:cs typeface="Calibri" panose="020F0502020204030204" pitchFamily="34" charset="0"/>
              </a:rPr>
              <a:t>step-by-step processes for safe and dignified burial</a:t>
            </a:r>
          </a:p>
          <a:p>
            <a:r>
              <a:rPr lang="en-US" dirty="0" smtClean="0">
                <a:latin typeface="Calibri" panose="020F0502020204030204" pitchFamily="34" charset="0"/>
                <a:cs typeface="Calibri" panose="020F0502020204030204" pitchFamily="34" charset="0"/>
              </a:rPr>
              <a:t>Encourages </a:t>
            </a:r>
            <a:r>
              <a:rPr lang="en-US" dirty="0">
                <a:latin typeface="Calibri" panose="020F0502020204030204" pitchFamily="34" charset="0"/>
                <a:cs typeface="Calibri" panose="020F0502020204030204" pitchFamily="34" charset="0"/>
              </a:rPr>
              <a:t>inclusion of family and local clergy </a:t>
            </a:r>
            <a:endParaRPr lang="en-US" dirty="0" smtClean="0">
              <a:latin typeface="Calibri" panose="020F0502020204030204" pitchFamily="34" charset="0"/>
              <a:cs typeface="Calibri" panose="020F0502020204030204" pitchFamily="34" charset="0"/>
            </a:endParaRPr>
          </a:p>
          <a:p>
            <a:pPr lvl="1"/>
            <a:r>
              <a:rPr lang="en-US" dirty="0" smtClean="0">
                <a:latin typeface="Calibri" panose="020F0502020204030204" pitchFamily="34" charset="0"/>
                <a:cs typeface="Calibri" panose="020F0502020204030204" pitchFamily="34" charset="0"/>
              </a:rPr>
              <a:t>In  </a:t>
            </a:r>
            <a:r>
              <a:rPr lang="en-US" dirty="0">
                <a:latin typeface="Calibri" panose="020F0502020204030204" pitchFamily="34" charset="0"/>
                <a:cs typeface="Calibri" panose="020F0502020204030204" pitchFamily="34" charset="0"/>
              </a:rPr>
              <a:t>planning and preparation of the </a:t>
            </a:r>
            <a:r>
              <a:rPr lang="en-US" dirty="0" smtClean="0">
                <a:latin typeface="Calibri" panose="020F0502020204030204" pitchFamily="34" charset="0"/>
                <a:cs typeface="Calibri" panose="020F0502020204030204" pitchFamily="34" charset="0"/>
              </a:rPr>
              <a:t>burial and during the burial</a:t>
            </a:r>
          </a:p>
          <a:p>
            <a:pPr lvl="1"/>
            <a:r>
              <a:rPr lang="en-US" dirty="0" smtClean="0">
                <a:latin typeface="Calibri" panose="020F0502020204030204" pitchFamily="34" charset="0"/>
                <a:cs typeface="Calibri" panose="020F0502020204030204" pitchFamily="34" charset="0"/>
              </a:rPr>
              <a:t>Gives specific </a:t>
            </a:r>
            <a:r>
              <a:rPr lang="en-US" dirty="0">
                <a:latin typeface="Calibri" panose="020F0502020204030204" pitchFamily="34" charset="0"/>
                <a:cs typeface="Calibri" panose="020F0502020204030204" pitchFamily="34" charset="0"/>
              </a:rPr>
              <a:t>instructions for Muslim and Christian burials.</a:t>
            </a:r>
            <a:endParaRPr lang="en-GB" dirty="0">
              <a:latin typeface="Calibri" panose="020F0502020204030204" pitchFamily="34" charset="0"/>
              <a:cs typeface="Calibri" panose="020F0502020204030204" pitchFamily="34" charset="0"/>
            </a:endParaRPr>
          </a:p>
        </p:txBody>
      </p:sp>
      <p:pic>
        <p:nvPicPr>
          <p:cNvPr id="2050" name="Picture 2" descr="D:\PHOTO_Liberia_Sept_Oct14\Montserrado_231014_body_management\20141023\P100070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84003" y="1124464"/>
            <a:ext cx="3350588" cy="236926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8498659" y="3597641"/>
            <a:ext cx="2863118"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WHO/Aphaluck Bhatiasevi</a:t>
            </a:r>
          </a:p>
        </p:txBody>
      </p:sp>
    </p:spTree>
    <p:extLst>
      <p:ext uri="{BB962C8B-B14F-4D97-AF65-F5344CB8AC3E}">
        <p14:creationId xmlns:p14="http://schemas.microsoft.com/office/powerpoint/2010/main" val="14266620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latin typeface="Calibri" panose="020F0502020204030204" pitchFamily="34" charset="0"/>
                <a:cs typeface="Calibri" panose="020F0502020204030204" pitchFamily="34" charset="0"/>
              </a:rPr>
              <a:t>The protocol also includes ways for Ebola burial teams to carry out their work safely while respecting family </a:t>
            </a:r>
            <a:r>
              <a:rPr lang="en-US" dirty="0" smtClean="0">
                <a:latin typeface="Calibri" panose="020F0502020204030204" pitchFamily="34" charset="0"/>
                <a:cs typeface="Calibri" panose="020F0502020204030204" pitchFamily="34" charset="0"/>
              </a:rPr>
              <a:t>sensitivities</a:t>
            </a:r>
            <a:r>
              <a:rPr lang="en-US" dirty="0">
                <a:latin typeface="Calibri" panose="020F0502020204030204" pitchFamily="34" charset="0"/>
                <a:cs typeface="Calibri" panose="020F0502020204030204" pitchFamily="34" charset="0"/>
              </a:rPr>
              <a:t>:</a:t>
            </a:r>
            <a:endParaRPr lang="en-US" dirty="0" smtClean="0">
              <a:latin typeface="Calibri" panose="020F0502020204030204" pitchFamily="34" charset="0"/>
              <a:cs typeface="Calibri" panose="020F0502020204030204" pitchFamily="34" charset="0"/>
            </a:endParaRPr>
          </a:p>
          <a:p>
            <a:pPr lvl="1"/>
            <a:r>
              <a:rPr lang="en-US" dirty="0" smtClean="0">
                <a:latin typeface="Calibri" panose="020F0502020204030204" pitchFamily="34" charset="0"/>
                <a:cs typeface="Calibri" panose="020F0502020204030204" pitchFamily="34" charset="0"/>
              </a:rPr>
              <a:t>Abstain </a:t>
            </a:r>
            <a:r>
              <a:rPr lang="en-US" dirty="0">
                <a:latin typeface="Calibri" panose="020F0502020204030204" pitchFamily="34" charset="0"/>
                <a:cs typeface="Calibri" panose="020F0502020204030204" pitchFamily="34" charset="0"/>
              </a:rPr>
              <a:t>from wearing personal protective equipment (PPE) when first meeting with the </a:t>
            </a:r>
            <a:r>
              <a:rPr lang="en-US" dirty="0" smtClean="0">
                <a:latin typeface="Calibri" panose="020F0502020204030204" pitchFamily="34" charset="0"/>
                <a:cs typeface="Calibri" panose="020F0502020204030204" pitchFamily="34" charset="0"/>
              </a:rPr>
              <a:t>family</a:t>
            </a:r>
          </a:p>
          <a:p>
            <a:pPr lvl="1"/>
            <a:r>
              <a:rPr lang="en-US" dirty="0" smtClean="0">
                <a:latin typeface="Calibri" panose="020F0502020204030204" pitchFamily="34" charset="0"/>
                <a:cs typeface="Calibri" panose="020F0502020204030204" pitchFamily="34" charset="0"/>
              </a:rPr>
              <a:t>Ask </a:t>
            </a:r>
            <a:r>
              <a:rPr lang="en-US" dirty="0">
                <a:latin typeface="Calibri" panose="020F0502020204030204" pitchFamily="34" charset="0"/>
                <a:cs typeface="Calibri" panose="020F0502020204030204" pitchFamily="34" charset="0"/>
              </a:rPr>
              <a:t>the family if there are specific requests for managing the burial and personal effects of the </a:t>
            </a:r>
            <a:r>
              <a:rPr lang="en-US" dirty="0" smtClean="0">
                <a:latin typeface="Calibri" panose="020F0502020204030204" pitchFamily="34" charset="0"/>
                <a:cs typeface="Calibri" panose="020F0502020204030204" pitchFamily="34" charset="0"/>
              </a:rPr>
              <a:t>deceased</a:t>
            </a:r>
          </a:p>
        </p:txBody>
      </p:sp>
      <p:sp>
        <p:nvSpPr>
          <p:cNvPr id="6"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Protocol on safe and dignified burials -2</a:t>
            </a:r>
            <a:endParaRPr lang="en-GB" dirty="0">
              <a:latin typeface="Calibri" panose="020F0502020204030204" pitchFamily="34" charset="0"/>
              <a:cs typeface="Calibri" panose="020F0502020204030204" pitchFamily="34" charset="0"/>
            </a:endParaRPr>
          </a:p>
        </p:txBody>
      </p:sp>
      <p:pic>
        <p:nvPicPr>
          <p:cNvPr id="1026" name="Picture 2" descr="F:\Photos\Liberia\Ebola_Liberia_Sept_Oct14\Montserrado_231014_body_management\20141023\P100077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1311" y="4162926"/>
            <a:ext cx="4242509" cy="318198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309599" y="6328783"/>
            <a:ext cx="2863118"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WHO/Aphaluck Bhatiasevi</a:t>
            </a:r>
          </a:p>
        </p:txBody>
      </p:sp>
    </p:spTree>
    <p:extLst>
      <p:ext uri="{BB962C8B-B14F-4D97-AF65-F5344CB8AC3E}">
        <p14:creationId xmlns:p14="http://schemas.microsoft.com/office/powerpoint/2010/main" val="3040466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1129</TotalTime>
  <Words>1326</Words>
  <Application>Microsoft Office PowerPoint</Application>
  <PresentationFormat>Custom</PresentationFormat>
  <Paragraphs>124</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master</vt:lpstr>
      <vt:lpstr>Module 4.3  Safe and Dignified Burials </vt:lpstr>
      <vt:lpstr>Objective</vt:lpstr>
      <vt:lpstr>Global Ebola Response </vt:lpstr>
      <vt:lpstr>Why safe and dignified burial?</vt:lpstr>
      <vt:lpstr>Why is safe and dignified burial critical to an Ebola response</vt:lpstr>
      <vt:lpstr>Show of respect and dignity for the deceased</vt:lpstr>
      <vt:lpstr>Traditional burial practices in West Africa</vt:lpstr>
      <vt:lpstr>Protocol on safe and dignified burials -1</vt:lpstr>
      <vt:lpstr>Protocol on safe and dignified burials -2</vt:lpstr>
      <vt:lpstr>12 steps in the Safe and dignified burials protocol- 1</vt:lpstr>
      <vt:lpstr>12 steps in the Safe and dignified burials  protocol - 2</vt:lpstr>
      <vt:lpstr>12 steps in the Safe and dignified burials protocol - 3</vt:lpstr>
      <vt:lpstr>12 steps in the Safe and dignified burials  protocol - 4</vt:lpstr>
      <vt:lpstr>12 steps in the Safe and dignified burials  protocol - 5</vt:lpstr>
      <vt:lpstr>12 steps in the Safe and dignified burials protocol - 6</vt:lpstr>
      <vt:lpstr>12 steps in the Safe and dignified burials  protocol - 7</vt:lpstr>
      <vt:lpstr>List how your work relates to or can contribute to the work in safe and dignified burials</vt:lpstr>
    </vt:vector>
  </TitlesOfParts>
  <Company>World Health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Anne Guilloux</dc:creator>
  <cp:keywords>communication, photos, text</cp:keywords>
  <cp:lastModifiedBy>BHATIASEVI, Aphaluck</cp:lastModifiedBy>
  <cp:revision>61</cp:revision>
  <dcterms:created xsi:type="dcterms:W3CDTF">2015-03-05T10:03:25Z</dcterms:created>
  <dcterms:modified xsi:type="dcterms:W3CDTF">2015-03-18T09:24:46Z</dcterms:modified>
  <cp:category>Guidelines</cp:category>
</cp:coreProperties>
</file>